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8" r:id="rId2"/>
    <p:sldId id="257" r:id="rId3"/>
    <p:sldId id="272" r:id="rId4"/>
    <p:sldId id="273" r:id="rId5"/>
    <p:sldId id="270" r:id="rId6"/>
    <p:sldId id="271" r:id="rId7"/>
    <p:sldId id="262" r:id="rId8"/>
    <p:sldId id="263" r:id="rId9"/>
    <p:sldId id="264" r:id="rId10"/>
    <p:sldId id="265" r:id="rId11"/>
    <p:sldId id="269" r:id="rId12"/>
  </p:sldIdLst>
  <p:sldSz cx="7559675" cy="10080625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91F1BC01-0FB9-26AC-0124-073D55FD1740}" name="DIRAN CENAR" initials="DC" userId="S::DIRAN.CENAR@policia.gov.co::0c90787e-5bbe-47c0-b19e-968262d92d77" providerId="AD"/>
  <p188:author id="{95E5BBC7-2FEE-A4B7-C260-A05267421BC3}" name="ELIANA RUIZ RIASCOS" initials="ER" userId="S::eliana.ruiz@correo.policia.gov.co::842c895b-bb2b-4b66-ab02-5e751631aa44" providerId="AD"/>
  <p188:author id="{F22E38DD-DA00-6860-0A73-146CDA68527F}" name="DIRAN - JENIFFER YULIANA CRUZ CARRILLO" initials="DJYCC" userId="DIRAN - JENIFFER YULIANA CRUZ CARRILLO" providerId="Non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7CFE9"/>
    <a:srgbClr val="4BC798"/>
    <a:srgbClr val="C8DFDE"/>
    <a:srgbClr val="79B94F"/>
    <a:srgbClr val="E2F1DE"/>
    <a:srgbClr val="71AE48"/>
    <a:srgbClr val="5C9CD7"/>
    <a:srgbClr val="FFFFFF"/>
    <a:srgbClr val="1A41A9"/>
    <a:srgbClr val="193FA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FD4443E-F989-4FC4-A0C8-D5A2AF1F390B}" styleName="Estilo oscuro 1 - Énfasis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Sin estilo, cuadrícula de la tab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3296810-A885-4BE3-A3E7-6D5BEEA58F35}" styleName="Estilo medio 2 - Énfasis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0A1B5D5-9B99-4C35-A422-299274C87663}" styleName="Estilo medio 1 - Énfasis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16D9F66E-5EB9-4882-86FB-DCBF35E3C3E4}" styleName="Estilo medio 4 - Énfasis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E8B1032C-EA38-4F05-BA0D-38AFFFC7BED3}" styleName="Estilo claro 3 - Acento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017" autoAdjust="0"/>
    <p:restoredTop sz="94660"/>
  </p:normalViewPr>
  <p:slideViewPr>
    <p:cSldViewPr snapToGrid="0">
      <p:cViewPr varScale="1">
        <p:scale>
          <a:sx n="77" d="100"/>
          <a:sy n="77" d="100"/>
        </p:scale>
        <p:origin x="319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microsoft.com/office/2018/10/relationships/authors" Target="authors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CARLOS.PINZONZ\Downloads\2026-24-07%20POLICIA%20NACIONAL%20INSUMOS%20Y%20LABORATORIOS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Hoja1!$B$13</c:f>
              <c:strCache>
                <c:ptCount val="1"/>
                <c:pt idx="0">
                  <c:v>INSUMOS LÍQUIDOS</c:v>
                </c:pt>
              </c:strCache>
            </c:strRef>
          </c:tx>
          <c:spPr>
            <a:solidFill>
              <a:srgbClr val="71AE48"/>
            </a:soli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es-C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Hoja1!$A$14:$A$18</c:f>
              <c:numCache>
                <c:formatCode>General</c:formatCod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</c:numCache>
            </c:numRef>
          </c:cat>
          <c:val>
            <c:numRef>
              <c:f>Hoja1!$B$14:$B$18</c:f>
              <c:numCache>
                <c:formatCode>General</c:formatCode>
                <c:ptCount val="5"/>
                <c:pt idx="0">
                  <c:v>3.6739999999999999</c:v>
                </c:pt>
                <c:pt idx="1">
                  <c:v>4.2670000000000003</c:v>
                </c:pt>
                <c:pt idx="2">
                  <c:v>4.8129999999999997</c:v>
                </c:pt>
                <c:pt idx="3">
                  <c:v>4.3920000000000003</c:v>
                </c:pt>
                <c:pt idx="4">
                  <c:v>3.3919999999999999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CC8-44D1-9A43-1D305967F91C}"/>
            </c:ext>
          </c:extLst>
        </c:ser>
        <c:ser>
          <c:idx val="1"/>
          <c:order val="1"/>
          <c:tx>
            <c:strRef>
              <c:f>Hoja1!$C$13</c:f>
              <c:strCache>
                <c:ptCount val="1"/>
                <c:pt idx="0">
                  <c:v>INSUMOS SÓLIDOS</c:v>
                </c:pt>
              </c:strCache>
            </c:strRef>
          </c:tx>
          <c:spPr>
            <a:solidFill>
              <a:srgbClr val="5C9CD7"/>
            </a:soli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es-C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Hoja1!$A$14:$A$18</c:f>
              <c:numCache>
                <c:formatCode>General</c:formatCod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</c:numCache>
            </c:numRef>
          </c:cat>
          <c:val>
            <c:numRef>
              <c:f>Hoja1!$C$14:$C$18</c:f>
              <c:numCache>
                <c:formatCode>General</c:formatCode>
                <c:ptCount val="5"/>
                <c:pt idx="0">
                  <c:v>3.0590000000000002</c:v>
                </c:pt>
                <c:pt idx="1">
                  <c:v>2.8149999999999999</c:v>
                </c:pt>
                <c:pt idx="2" formatCode="0.000">
                  <c:v>3.3</c:v>
                </c:pt>
                <c:pt idx="3">
                  <c:v>3.202</c:v>
                </c:pt>
                <c:pt idx="4">
                  <c:v>2.3969999999999998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CC8-44D1-9A43-1D305967F91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4"/>
        <c:axId val="1689826079"/>
        <c:axId val="1528337471"/>
      </c:barChart>
      <c:catAx>
        <c:axId val="168982607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s-CO"/>
          </a:p>
        </c:txPr>
        <c:crossAx val="1528337471"/>
        <c:crosses val="autoZero"/>
        <c:auto val="1"/>
        <c:lblAlgn val="ctr"/>
        <c:lblOffset val="100"/>
        <c:noMultiLvlLbl val="0"/>
      </c:catAx>
      <c:valAx>
        <c:axId val="1528337471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68982607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/>
              </a:solidFill>
              <a:latin typeface="Century Gothic" panose="020B0502020202020204" pitchFamily="34" charset="0"/>
              <a:ea typeface="+mn-ea"/>
              <a:cs typeface="+mn-cs"/>
            </a:defRPr>
          </a:pPr>
          <a:endParaRPr lang="es-CO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649770"/>
            <a:ext cx="6425724" cy="3509551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294662"/>
            <a:ext cx="5669756" cy="2433817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es-ES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72248B-FD98-469E-B303-635E94FAD8F1}" type="datetimeFigureOut">
              <a:rPr lang="es-CO" smtClean="0"/>
              <a:t>18/09/2026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94E1D-AD3A-47ED-A29C-BD6912190157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0381029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72248B-FD98-469E-B303-635E94FAD8F1}" type="datetimeFigureOut">
              <a:rPr lang="es-CO" smtClean="0"/>
              <a:t>18/09/2026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94E1D-AD3A-47ED-A29C-BD6912190157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7106916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513159"/>
            <a:ext cx="6520220" cy="4193259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6746088"/>
            <a:ext cx="6520220" cy="2205136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72248B-FD98-469E-B303-635E94FAD8F1}" type="datetimeFigureOut">
              <a:rPr lang="es-CO" smtClean="0"/>
              <a:t>18/09/2026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94E1D-AD3A-47ED-A29C-BD6912190157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6222395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683500"/>
            <a:ext cx="3212862" cy="6396064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683500"/>
            <a:ext cx="3212862" cy="6396064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72248B-FD98-469E-B303-635E94FAD8F1}" type="datetimeFigureOut">
              <a:rPr lang="es-CO" smtClean="0"/>
              <a:t>18/09/2026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94E1D-AD3A-47ED-A29C-BD6912190157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6268928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36702"/>
            <a:ext cx="6520220" cy="194845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471154"/>
            <a:ext cx="3198096" cy="1211074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682228"/>
            <a:ext cx="3198096" cy="5416003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471154"/>
            <a:ext cx="3213847" cy="1211074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682228"/>
            <a:ext cx="3213847" cy="5416003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72248B-FD98-469E-B303-635E94FAD8F1}" type="datetimeFigureOut">
              <a:rPr lang="es-CO" smtClean="0"/>
              <a:t>18/09/2026</a:t>
            </a:fld>
            <a:endParaRPr lang="es-C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94E1D-AD3A-47ED-A29C-BD6912190157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9725381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72248B-FD98-469E-B303-635E94FAD8F1}" type="datetimeFigureOut">
              <a:rPr lang="es-CO" smtClean="0"/>
              <a:t>18/09/2026</a:t>
            </a:fld>
            <a:endParaRPr lang="es-C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94E1D-AD3A-47ED-A29C-BD6912190157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9106613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72248B-FD98-469E-B303-635E94FAD8F1}" type="datetimeFigureOut">
              <a:rPr lang="es-CO" smtClean="0"/>
              <a:t>18/09/2026</a:t>
            </a:fld>
            <a:endParaRPr lang="es-C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94E1D-AD3A-47ED-A29C-BD6912190157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843632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672042"/>
            <a:ext cx="2438192" cy="235214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451426"/>
            <a:ext cx="3827085" cy="716377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024188"/>
            <a:ext cx="2438192" cy="5602681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72248B-FD98-469E-B303-635E94FAD8F1}" type="datetimeFigureOut">
              <a:rPr lang="es-CO" smtClean="0"/>
              <a:t>18/09/2026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94E1D-AD3A-47ED-A29C-BD6912190157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7040416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672042"/>
            <a:ext cx="2438192" cy="235214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451426"/>
            <a:ext cx="3827085" cy="716377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024188"/>
            <a:ext cx="2438192" cy="5602681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72248B-FD98-469E-B303-635E94FAD8F1}" type="datetimeFigureOut">
              <a:rPr lang="es-CO" smtClean="0"/>
              <a:t>18/09/2026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94E1D-AD3A-47ED-A29C-BD6912190157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8431839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72248B-FD98-469E-B303-635E94FAD8F1}" type="datetimeFigureOut">
              <a:rPr lang="es-CO" smtClean="0"/>
              <a:t>18/09/2026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94E1D-AD3A-47ED-A29C-BD6912190157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0364992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36700"/>
            <a:ext cx="1630055" cy="8542864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36700"/>
            <a:ext cx="4795669" cy="8542864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72248B-FD98-469E-B303-635E94FAD8F1}" type="datetimeFigureOut">
              <a:rPr lang="es-CO" smtClean="0"/>
              <a:t>18/09/2026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94E1D-AD3A-47ED-A29C-BD6912190157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1104379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36702"/>
            <a:ext cx="6520220" cy="19484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683500"/>
            <a:ext cx="6520220" cy="63960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343248"/>
            <a:ext cx="1700927" cy="5367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72248B-FD98-469E-B303-635E94FAD8F1}" type="datetimeFigureOut">
              <a:rPr lang="es-CO" smtClean="0"/>
              <a:t>18/09/2026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343248"/>
            <a:ext cx="2551390" cy="5367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343248"/>
            <a:ext cx="1700927" cy="5367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794E1D-AD3A-47ED-A29C-BD6912190157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017759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microsoft.com/office/2007/relationships/hdphoto" Target="../media/hdphoto1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Relationship Id="rId9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8.png"/><Relationship Id="rId7" Type="http://schemas.openxmlformats.org/officeDocument/2006/relationships/image" Target="../media/image1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8.png"/><Relationship Id="rId7" Type="http://schemas.openxmlformats.org/officeDocument/2006/relationships/image" Target="../media/image17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16.png"/><Relationship Id="rId10" Type="http://schemas.openxmlformats.org/officeDocument/2006/relationships/image" Target="../media/image21.png"/><Relationship Id="rId4" Type="http://schemas.openxmlformats.org/officeDocument/2006/relationships/image" Target="../media/image18.png"/><Relationship Id="rId9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8.png"/><Relationship Id="rId7" Type="http://schemas.openxmlformats.org/officeDocument/2006/relationships/image" Target="../media/image19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image" Target="../media/image18.png"/><Relationship Id="rId10" Type="http://schemas.openxmlformats.org/officeDocument/2006/relationships/image" Target="../media/image20.png"/><Relationship Id="rId4" Type="http://schemas.openxmlformats.org/officeDocument/2006/relationships/image" Target="../media/image21.png"/><Relationship Id="rId9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2.jpeg"/><Relationship Id="rId7" Type="http://schemas.openxmlformats.org/officeDocument/2006/relationships/image" Target="../media/image25.png"/><Relationship Id="rId12" Type="http://schemas.openxmlformats.org/officeDocument/2006/relationships/image" Target="../media/image30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11" Type="http://schemas.openxmlformats.org/officeDocument/2006/relationships/image" Target="../media/image29.png"/><Relationship Id="rId5" Type="http://schemas.openxmlformats.org/officeDocument/2006/relationships/image" Target="../media/image24.png"/><Relationship Id="rId10" Type="http://schemas.openxmlformats.org/officeDocument/2006/relationships/image" Target="../media/image28.png"/><Relationship Id="rId4" Type="http://schemas.openxmlformats.org/officeDocument/2006/relationships/image" Target="../media/image23.jpeg"/><Relationship Id="rId9" Type="http://schemas.openxmlformats.org/officeDocument/2006/relationships/image" Target="../media/image27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32.png"/><Relationship Id="rId7" Type="http://schemas.openxmlformats.org/officeDocument/2006/relationships/image" Target="../media/image34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37.png"/><Relationship Id="rId4" Type="http://schemas.openxmlformats.org/officeDocument/2006/relationships/image" Target="../media/image33.png"/><Relationship Id="rId9" Type="http://schemas.openxmlformats.org/officeDocument/2006/relationships/image" Target="../media/image3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41.emf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0.emf"/><Relationship Id="rId5" Type="http://schemas.openxmlformats.org/officeDocument/2006/relationships/image" Target="../media/image39.png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>
            <a:extLst>
              <a:ext uri="{FF2B5EF4-FFF2-40B4-BE49-F238E27FC236}">
                <a16:creationId xmlns:a16="http://schemas.microsoft.com/office/drawing/2014/main" id="{76E8763A-74D3-415F-B7CD-BCC90AD0BEA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4" y="5006"/>
            <a:ext cx="7556007" cy="10070612"/>
          </a:xfrm>
          <a:prstGeom prst="rect">
            <a:avLst/>
          </a:prstGeom>
        </p:spPr>
      </p:pic>
      <p:sp>
        <p:nvSpPr>
          <p:cNvPr id="159" name="Rectángulo 158"/>
          <p:cNvSpPr/>
          <p:nvPr/>
        </p:nvSpPr>
        <p:spPr>
          <a:xfrm>
            <a:off x="0" y="0"/>
            <a:ext cx="7559676" cy="1136822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42000">
                <a:srgbClr val="061941"/>
              </a:gs>
            </a:gsLst>
            <a:lin ang="0" scaled="1"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63" name="Rectángulo 162">
            <a:extLst>
              <a:ext uri="{FF2B5EF4-FFF2-40B4-BE49-F238E27FC236}">
                <a16:creationId xmlns:a16="http://schemas.microsoft.com/office/drawing/2014/main" id="{B38A2FBB-90E7-9A86-9DCD-0D3AECCA4771}"/>
              </a:ext>
            </a:extLst>
          </p:cNvPr>
          <p:cNvSpPr/>
          <p:nvPr/>
        </p:nvSpPr>
        <p:spPr>
          <a:xfrm>
            <a:off x="717335" y="1154797"/>
            <a:ext cx="6544203" cy="120032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just"/>
            <a:r>
              <a:rPr lang="es-ES" sz="6600" b="1" spc="-150" dirty="0">
                <a:gradFill flip="none" rotWithShape="1">
                  <a:gsLst>
                    <a:gs pos="0">
                      <a:srgbClr val="11317E">
                        <a:shade val="30000"/>
                        <a:satMod val="115000"/>
                      </a:srgbClr>
                    </a:gs>
                    <a:gs pos="50000">
                      <a:srgbClr val="11317E">
                        <a:shade val="67500"/>
                        <a:satMod val="115000"/>
                      </a:srgbClr>
                    </a:gs>
                    <a:gs pos="100000">
                      <a:srgbClr val="11317E">
                        <a:shade val="100000"/>
                        <a:satMod val="115000"/>
                      </a:srgbClr>
                    </a:gs>
                  </a:gsLst>
                  <a:lin ang="0" scaled="1"/>
                  <a:tileRect/>
                </a:gra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BOLETÍN No. </a:t>
            </a:r>
            <a:r>
              <a:rPr lang="es-ES" sz="7200" b="1" spc="-150" dirty="0">
                <a:gradFill flip="none" rotWithShape="1">
                  <a:gsLst>
                    <a:gs pos="0">
                      <a:srgbClr val="11317E">
                        <a:shade val="30000"/>
                        <a:satMod val="115000"/>
                      </a:srgbClr>
                    </a:gs>
                    <a:gs pos="50000">
                      <a:srgbClr val="11317E">
                        <a:shade val="67500"/>
                        <a:satMod val="115000"/>
                      </a:srgbClr>
                    </a:gs>
                    <a:gs pos="100000">
                      <a:srgbClr val="11317E">
                        <a:shade val="100000"/>
                        <a:satMod val="115000"/>
                      </a:srgbClr>
                    </a:gs>
                  </a:gsLst>
                  <a:lin ang="0" scaled="1"/>
                  <a:tileRect/>
                </a:gra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7</a:t>
            </a:r>
            <a:endParaRPr lang="es-CO" sz="6600" spc="-150" baseline="30000" dirty="0">
              <a:gradFill flip="none" rotWithShape="1">
                <a:gsLst>
                  <a:gs pos="0">
                    <a:srgbClr val="11317E">
                      <a:shade val="30000"/>
                      <a:satMod val="115000"/>
                    </a:srgbClr>
                  </a:gs>
                  <a:gs pos="50000">
                    <a:srgbClr val="11317E">
                      <a:shade val="67500"/>
                      <a:satMod val="115000"/>
                    </a:srgbClr>
                  </a:gs>
                  <a:gs pos="100000">
                    <a:srgbClr val="11317E">
                      <a:shade val="100000"/>
                      <a:satMod val="115000"/>
                    </a:srgbClr>
                  </a:gs>
                </a:gsLst>
                <a:lin ang="0" scaled="1"/>
                <a:tileRect/>
              </a:gra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3" name="Rectángulo redondeado 12"/>
          <p:cNvSpPr/>
          <p:nvPr/>
        </p:nvSpPr>
        <p:spPr>
          <a:xfrm>
            <a:off x="473160" y="2237777"/>
            <a:ext cx="6613352" cy="363071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BC953E"/>
              </a:gs>
              <a:gs pos="42000">
                <a:srgbClr val="E6C261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68" name="Rectángulo 42"/>
          <p:cNvSpPr/>
          <p:nvPr/>
        </p:nvSpPr>
        <p:spPr>
          <a:xfrm>
            <a:off x="2038865" y="6492218"/>
            <a:ext cx="5520809" cy="2384854"/>
          </a:xfrm>
          <a:custGeom>
            <a:avLst/>
            <a:gdLst>
              <a:gd name="connsiteX0" fmla="*/ 0 w 5320959"/>
              <a:gd name="connsiteY0" fmla="*/ 0 h 2384854"/>
              <a:gd name="connsiteX1" fmla="*/ 5320959 w 5320959"/>
              <a:gd name="connsiteY1" fmla="*/ 0 h 2384854"/>
              <a:gd name="connsiteX2" fmla="*/ 5320959 w 5320959"/>
              <a:gd name="connsiteY2" fmla="*/ 2384854 h 2384854"/>
              <a:gd name="connsiteX3" fmla="*/ 0 w 5320959"/>
              <a:gd name="connsiteY3" fmla="*/ 2384854 h 2384854"/>
              <a:gd name="connsiteX4" fmla="*/ 0 w 5320959"/>
              <a:gd name="connsiteY4" fmla="*/ 0 h 2384854"/>
              <a:gd name="connsiteX0" fmla="*/ 1902940 w 5320959"/>
              <a:gd name="connsiteY0" fmla="*/ 0 h 2384854"/>
              <a:gd name="connsiteX1" fmla="*/ 5320959 w 5320959"/>
              <a:gd name="connsiteY1" fmla="*/ 0 h 2384854"/>
              <a:gd name="connsiteX2" fmla="*/ 5320959 w 5320959"/>
              <a:gd name="connsiteY2" fmla="*/ 2384854 h 2384854"/>
              <a:gd name="connsiteX3" fmla="*/ 0 w 5320959"/>
              <a:gd name="connsiteY3" fmla="*/ 2384854 h 2384854"/>
              <a:gd name="connsiteX4" fmla="*/ 1902940 w 5320959"/>
              <a:gd name="connsiteY4" fmla="*/ 0 h 23848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20959" h="2384854">
                <a:moveTo>
                  <a:pt x="1902940" y="0"/>
                </a:moveTo>
                <a:lnTo>
                  <a:pt x="5320959" y="0"/>
                </a:lnTo>
                <a:lnTo>
                  <a:pt x="5320959" y="2384854"/>
                </a:lnTo>
                <a:lnTo>
                  <a:pt x="0" y="2384854"/>
                </a:lnTo>
                <a:lnTo>
                  <a:pt x="1902940" y="0"/>
                </a:lnTo>
                <a:close/>
              </a:path>
            </a:pathLst>
          </a:custGeom>
          <a:gradFill>
            <a:gsLst>
              <a:gs pos="0">
                <a:srgbClr val="BC953E"/>
              </a:gs>
              <a:gs pos="42000">
                <a:srgbClr val="E6C261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s-CO"/>
          </a:p>
        </p:txBody>
      </p:sp>
      <p:sp>
        <p:nvSpPr>
          <p:cNvPr id="43" name="Rectángulo 42"/>
          <p:cNvSpPr/>
          <p:nvPr/>
        </p:nvSpPr>
        <p:spPr>
          <a:xfrm>
            <a:off x="2185313" y="6289066"/>
            <a:ext cx="5372528" cy="2397211"/>
          </a:xfrm>
          <a:custGeom>
            <a:avLst/>
            <a:gdLst>
              <a:gd name="connsiteX0" fmla="*/ 0 w 5320959"/>
              <a:gd name="connsiteY0" fmla="*/ 0 h 2384854"/>
              <a:gd name="connsiteX1" fmla="*/ 5320959 w 5320959"/>
              <a:gd name="connsiteY1" fmla="*/ 0 h 2384854"/>
              <a:gd name="connsiteX2" fmla="*/ 5320959 w 5320959"/>
              <a:gd name="connsiteY2" fmla="*/ 2384854 h 2384854"/>
              <a:gd name="connsiteX3" fmla="*/ 0 w 5320959"/>
              <a:gd name="connsiteY3" fmla="*/ 2384854 h 2384854"/>
              <a:gd name="connsiteX4" fmla="*/ 0 w 5320959"/>
              <a:gd name="connsiteY4" fmla="*/ 0 h 2384854"/>
              <a:gd name="connsiteX0" fmla="*/ 1902940 w 5320959"/>
              <a:gd name="connsiteY0" fmla="*/ 0 h 2384854"/>
              <a:gd name="connsiteX1" fmla="*/ 5320959 w 5320959"/>
              <a:gd name="connsiteY1" fmla="*/ 0 h 2384854"/>
              <a:gd name="connsiteX2" fmla="*/ 5320959 w 5320959"/>
              <a:gd name="connsiteY2" fmla="*/ 2384854 h 2384854"/>
              <a:gd name="connsiteX3" fmla="*/ 0 w 5320959"/>
              <a:gd name="connsiteY3" fmla="*/ 2384854 h 2384854"/>
              <a:gd name="connsiteX4" fmla="*/ 1902940 w 5320959"/>
              <a:gd name="connsiteY4" fmla="*/ 0 h 2384854"/>
              <a:gd name="connsiteX0" fmla="*/ 1829511 w 5320959"/>
              <a:gd name="connsiteY0" fmla="*/ 0 h 2397211"/>
              <a:gd name="connsiteX1" fmla="*/ 5320959 w 5320959"/>
              <a:gd name="connsiteY1" fmla="*/ 12357 h 2397211"/>
              <a:gd name="connsiteX2" fmla="*/ 5320959 w 5320959"/>
              <a:gd name="connsiteY2" fmla="*/ 2397211 h 2397211"/>
              <a:gd name="connsiteX3" fmla="*/ 0 w 5320959"/>
              <a:gd name="connsiteY3" fmla="*/ 2397211 h 2397211"/>
              <a:gd name="connsiteX4" fmla="*/ 1829511 w 5320959"/>
              <a:gd name="connsiteY4" fmla="*/ 0 h 23972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20959" h="2397211">
                <a:moveTo>
                  <a:pt x="1829511" y="0"/>
                </a:moveTo>
                <a:lnTo>
                  <a:pt x="5320959" y="12357"/>
                </a:lnTo>
                <a:lnTo>
                  <a:pt x="5320959" y="2397211"/>
                </a:lnTo>
                <a:lnTo>
                  <a:pt x="0" y="2397211"/>
                </a:lnTo>
                <a:lnTo>
                  <a:pt x="1829511" y="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75000"/>
                </a:schemeClr>
              </a:gs>
              <a:gs pos="42000">
                <a:srgbClr val="061941"/>
              </a:gs>
            </a:gsLst>
            <a:lin ang="0" scaled="1"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4" name="Triángulo isósceles 43"/>
          <p:cNvSpPr/>
          <p:nvPr/>
        </p:nvSpPr>
        <p:spPr>
          <a:xfrm rot="5400000">
            <a:off x="-43503" y="3116378"/>
            <a:ext cx="860030" cy="773028"/>
          </a:xfrm>
          <a:prstGeom prst="triangle">
            <a:avLst>
              <a:gd name="adj" fmla="val 0"/>
            </a:avLst>
          </a:prstGeom>
          <a:gradFill>
            <a:gsLst>
              <a:gs pos="0">
                <a:srgbClr val="BC953E"/>
              </a:gs>
              <a:gs pos="42000">
                <a:srgbClr val="E6C261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2" name="Rectángulo 41"/>
          <p:cNvSpPr/>
          <p:nvPr/>
        </p:nvSpPr>
        <p:spPr>
          <a:xfrm>
            <a:off x="-1" y="2323070"/>
            <a:ext cx="7559676" cy="963827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42000">
                <a:srgbClr val="061941"/>
              </a:gs>
            </a:gsLst>
            <a:lin ang="0" scaled="1"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45" name="Paralelogramo 44"/>
          <p:cNvSpPr/>
          <p:nvPr/>
        </p:nvSpPr>
        <p:spPr>
          <a:xfrm>
            <a:off x="1586486" y="8873783"/>
            <a:ext cx="937506" cy="601268"/>
          </a:xfrm>
          <a:prstGeom prst="parallelogram">
            <a:avLst>
              <a:gd name="adj" fmla="val 70089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42000">
                <a:srgbClr val="061941"/>
              </a:gs>
            </a:gsLst>
            <a:lin ang="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" name="Rectángulo 11"/>
          <p:cNvSpPr/>
          <p:nvPr/>
        </p:nvSpPr>
        <p:spPr>
          <a:xfrm>
            <a:off x="-1" y="9387138"/>
            <a:ext cx="7559675" cy="51822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42000">
                <a:srgbClr val="061941"/>
              </a:gs>
            </a:gsLst>
            <a:lin ang="0" scaled="1"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B38A2FBB-90E7-9A86-9DCD-0D3AECCA4771}"/>
              </a:ext>
            </a:extLst>
          </p:cNvPr>
          <p:cNvSpPr/>
          <p:nvPr/>
        </p:nvSpPr>
        <p:spPr>
          <a:xfrm>
            <a:off x="2486923" y="9396966"/>
            <a:ext cx="2674932" cy="30777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just"/>
            <a:r>
              <a:rPr lang="es-ES" sz="14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Dirección de Antinarcóticos</a:t>
            </a:r>
            <a:endParaRPr lang="es-CO" sz="1400" baseline="300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54" name="Rectángulo 153">
            <a:extLst>
              <a:ext uri="{FF2B5EF4-FFF2-40B4-BE49-F238E27FC236}">
                <a16:creationId xmlns:a16="http://schemas.microsoft.com/office/drawing/2014/main" id="{B38A2FBB-90E7-9A86-9DCD-0D3AECCA4771}"/>
              </a:ext>
            </a:extLst>
          </p:cNvPr>
          <p:cNvSpPr/>
          <p:nvPr/>
        </p:nvSpPr>
        <p:spPr>
          <a:xfrm>
            <a:off x="773027" y="9584472"/>
            <a:ext cx="6040685" cy="30777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s-ES" sz="14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Centro Internacional de Estudios Estratégicos </a:t>
            </a:r>
            <a:r>
              <a:rPr lang="es-ES" sz="14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Contra el Narcotráfico</a:t>
            </a:r>
            <a:endParaRPr lang="es-CO" sz="1400" baseline="300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69" name="Rectángulo 168">
            <a:extLst>
              <a:ext uri="{FF2B5EF4-FFF2-40B4-BE49-F238E27FC236}">
                <a16:creationId xmlns:a16="http://schemas.microsoft.com/office/drawing/2014/main" id="{B38A2FBB-90E7-9A86-9DCD-0D3AECCA4771}"/>
              </a:ext>
            </a:extLst>
          </p:cNvPr>
          <p:cNvSpPr/>
          <p:nvPr/>
        </p:nvSpPr>
        <p:spPr>
          <a:xfrm>
            <a:off x="3565032" y="6711245"/>
            <a:ext cx="3764828" cy="1528624"/>
          </a:xfrm>
          <a:prstGeom prst="rect">
            <a:avLst/>
          </a:prstGeom>
          <a:noFill/>
          <a:ln w="12700" cap="flat">
            <a:noFill/>
            <a:miter lim="4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/>
            <a:r>
              <a:rPr lang="es-ES" sz="6000" b="1" spc="-150" baseline="30000" dirty="0">
                <a:gradFill flip="none" rotWithShape="1">
                  <a:gsLst>
                    <a:gs pos="0">
                      <a:srgbClr val="E6C261">
                        <a:shade val="30000"/>
                        <a:satMod val="115000"/>
                      </a:srgbClr>
                    </a:gs>
                    <a:gs pos="50000">
                      <a:srgbClr val="E6C261">
                        <a:shade val="67500"/>
                        <a:satMod val="115000"/>
                      </a:srgbClr>
                    </a:gs>
                    <a:gs pos="100000">
                      <a:srgbClr val="E6C261">
                        <a:shade val="100000"/>
                        <a:satMod val="115000"/>
                      </a:srgbClr>
                    </a:gs>
                  </a:gsLst>
                  <a:lin ang="0" scaled="1"/>
                  <a:tileRect/>
                </a:gra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SUSTANCIAS</a:t>
            </a:r>
            <a:r>
              <a:rPr lang="es-ES" sz="4800" b="1" spc="-150" baseline="30000" dirty="0">
                <a:gradFill flip="none" rotWithShape="1">
                  <a:gsLst>
                    <a:gs pos="0">
                      <a:srgbClr val="E6C261">
                        <a:shade val="30000"/>
                        <a:satMod val="115000"/>
                      </a:srgbClr>
                    </a:gs>
                    <a:gs pos="50000">
                      <a:srgbClr val="E6C261">
                        <a:shade val="67500"/>
                        <a:satMod val="115000"/>
                      </a:srgbClr>
                    </a:gs>
                    <a:gs pos="100000">
                      <a:srgbClr val="E6C261">
                        <a:shade val="100000"/>
                        <a:satMod val="115000"/>
                      </a:srgbClr>
                    </a:gs>
                  </a:gsLst>
                  <a:lin ang="0" scaled="1"/>
                  <a:tileRect/>
                </a:gra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pPr algn="ctr"/>
            <a:r>
              <a:rPr lang="es-ES" sz="8000" b="1" spc="-150" baseline="30000" dirty="0">
                <a:gradFill flip="none" rotWithShape="1">
                  <a:gsLst>
                    <a:gs pos="0">
                      <a:srgbClr val="E6C261">
                        <a:shade val="30000"/>
                        <a:satMod val="115000"/>
                      </a:srgbClr>
                    </a:gs>
                    <a:gs pos="50000">
                      <a:srgbClr val="E6C261">
                        <a:shade val="67500"/>
                        <a:satMod val="115000"/>
                      </a:srgbClr>
                    </a:gs>
                    <a:gs pos="100000">
                      <a:srgbClr val="E6C261">
                        <a:shade val="100000"/>
                        <a:satMod val="115000"/>
                      </a:srgbClr>
                    </a:gs>
                  </a:gsLst>
                  <a:lin ang="0" scaled="1"/>
                  <a:tileRect/>
                </a:gra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QUÍMICAS</a:t>
            </a:r>
            <a:endParaRPr lang="es-CO" sz="8000" spc="-150" baseline="30000" dirty="0">
              <a:gradFill flip="none" rotWithShape="1">
                <a:gsLst>
                  <a:gs pos="0">
                    <a:srgbClr val="E6C261">
                      <a:shade val="30000"/>
                      <a:satMod val="115000"/>
                    </a:srgbClr>
                  </a:gs>
                  <a:gs pos="50000">
                    <a:srgbClr val="E6C261">
                      <a:shade val="67500"/>
                      <a:satMod val="115000"/>
                    </a:srgbClr>
                  </a:gs>
                  <a:gs pos="100000">
                    <a:srgbClr val="E6C261">
                      <a:shade val="100000"/>
                      <a:satMod val="115000"/>
                    </a:srgbClr>
                  </a:gs>
                </a:gsLst>
                <a:lin ang="0" scaled="1"/>
                <a:tileRect/>
              </a:gra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74" name="Rectángulo 173">
            <a:extLst>
              <a:ext uri="{FF2B5EF4-FFF2-40B4-BE49-F238E27FC236}">
                <a16:creationId xmlns:a16="http://schemas.microsoft.com/office/drawing/2014/main" id="{B38A2FBB-90E7-9A86-9DCD-0D3AECCA4771}"/>
              </a:ext>
            </a:extLst>
          </p:cNvPr>
          <p:cNvSpPr/>
          <p:nvPr/>
        </p:nvSpPr>
        <p:spPr>
          <a:xfrm>
            <a:off x="3209483" y="7758005"/>
            <a:ext cx="4260483" cy="769441"/>
          </a:xfrm>
          <a:prstGeom prst="rect">
            <a:avLst/>
          </a:prstGeom>
          <a:noFill/>
          <a:ln w="12700" cap="flat">
            <a:noFill/>
            <a:miter lim="4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just"/>
            <a:r>
              <a:rPr lang="es-ES" sz="4400" b="1" i="1" spc="-15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CONTROLADAS</a:t>
            </a:r>
            <a:endParaRPr lang="es-CO" sz="4400" i="1" spc="-150" baseline="30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48" name="Imagen 4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542" b="27865"/>
          <a:stretch/>
        </p:blipFill>
        <p:spPr>
          <a:xfrm>
            <a:off x="-2" y="-17760"/>
            <a:ext cx="7559675" cy="1124466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30221" y="68449"/>
            <a:ext cx="2105861" cy="1023309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E2B23B7A-7A9E-4A25-BB34-BC3705C521E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3478" y="6610583"/>
            <a:ext cx="1213106" cy="2072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84089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686C89FD-E979-4D1A-9024-D55E1C3C99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4742" y="1098631"/>
            <a:ext cx="4028571" cy="5980952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48F16479-381F-4054-BD9A-99F65A2684E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1719"/>
          <a:stretch/>
        </p:blipFill>
        <p:spPr>
          <a:xfrm>
            <a:off x="-20036" y="5835617"/>
            <a:ext cx="7637105" cy="3881482"/>
          </a:xfrm>
          <a:prstGeom prst="rect">
            <a:avLst/>
          </a:prstGeom>
        </p:spPr>
      </p:pic>
      <p:sp>
        <p:nvSpPr>
          <p:cNvPr id="13" name="Rectángulo redondeado 12"/>
          <p:cNvSpPr/>
          <p:nvPr/>
        </p:nvSpPr>
        <p:spPr>
          <a:xfrm>
            <a:off x="486695" y="9332258"/>
            <a:ext cx="6613352" cy="363071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BC953E"/>
              </a:gs>
              <a:gs pos="42000">
                <a:srgbClr val="E6C261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161" name="Imagen 160">
            <a:extLst>
              <a:ext uri="{FF2B5EF4-FFF2-40B4-BE49-F238E27FC236}">
                <a16:creationId xmlns:a16="http://schemas.microsoft.com/office/drawing/2014/main" id="{F5635A4C-CB5C-41EC-842F-71673EAA378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900"/>
          <a:stretch/>
        </p:blipFill>
        <p:spPr>
          <a:xfrm>
            <a:off x="126888" y="-23025"/>
            <a:ext cx="999743" cy="1017018"/>
          </a:xfrm>
          <a:prstGeom prst="rect">
            <a:avLst/>
          </a:prstGeom>
        </p:spPr>
      </p:pic>
      <p:sp>
        <p:nvSpPr>
          <p:cNvPr id="12" name="Rectángulo 11"/>
          <p:cNvSpPr/>
          <p:nvPr/>
        </p:nvSpPr>
        <p:spPr>
          <a:xfrm>
            <a:off x="0" y="9399494"/>
            <a:ext cx="7559675" cy="518229"/>
          </a:xfrm>
          <a:prstGeom prst="rect">
            <a:avLst/>
          </a:prstGeom>
          <a:gradFill>
            <a:gsLst>
              <a:gs pos="0">
                <a:srgbClr val="1940A8"/>
              </a:gs>
              <a:gs pos="42000">
                <a:srgbClr val="061941"/>
              </a:gs>
            </a:gsLst>
            <a:lin ang="0" scaled="1"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B38A2FBB-90E7-9A86-9DCD-0D3AECCA4771}"/>
              </a:ext>
            </a:extLst>
          </p:cNvPr>
          <p:cNvSpPr/>
          <p:nvPr/>
        </p:nvSpPr>
        <p:spPr>
          <a:xfrm>
            <a:off x="2486924" y="9409322"/>
            <a:ext cx="2674932" cy="30777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just"/>
            <a:r>
              <a:rPr lang="es-ES" sz="14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Dirección de Antinarcóticos</a:t>
            </a:r>
            <a:endParaRPr lang="es-CO" sz="1400" baseline="300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54" name="Rectángulo 153">
            <a:extLst>
              <a:ext uri="{FF2B5EF4-FFF2-40B4-BE49-F238E27FC236}">
                <a16:creationId xmlns:a16="http://schemas.microsoft.com/office/drawing/2014/main" id="{B38A2FBB-90E7-9A86-9DCD-0D3AECCA4771}"/>
              </a:ext>
            </a:extLst>
          </p:cNvPr>
          <p:cNvSpPr/>
          <p:nvPr/>
        </p:nvSpPr>
        <p:spPr>
          <a:xfrm>
            <a:off x="773028" y="9596828"/>
            <a:ext cx="6040685" cy="30777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s-ES" sz="14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Centro Internacional de Estudios Estratégicos </a:t>
            </a:r>
            <a:r>
              <a:rPr lang="es-ES" sz="14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Contra el Narcotráfico</a:t>
            </a:r>
            <a:endParaRPr lang="es-CO" sz="1400" baseline="300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29" name="Imagen 28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6433"/>
          <a:stretch/>
        </p:blipFill>
        <p:spPr>
          <a:xfrm>
            <a:off x="0" y="0"/>
            <a:ext cx="3406052" cy="1470454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AEB30274-2383-75B0-DCBC-C80D4D4E361D}"/>
              </a:ext>
            </a:extLst>
          </p:cNvPr>
          <p:cNvSpPr txBox="1"/>
          <p:nvPr/>
        </p:nvSpPr>
        <p:spPr>
          <a:xfrm>
            <a:off x="128690" y="1380325"/>
            <a:ext cx="3516384" cy="45223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fontAlgn="t">
              <a:lnSpc>
                <a:spcPts val="1500"/>
              </a:lnSpc>
              <a:buNone/>
            </a:pPr>
            <a:r>
              <a:rPr lang="es-CO" sz="1400" dirty="0">
                <a:latin typeface="Century Gothic" panose="020B0502020202020204" pitchFamily="34" charset="0"/>
              </a:rPr>
              <a:t>De conformidad con la </a:t>
            </a:r>
            <a:r>
              <a:rPr lang="es-CO" sz="1400" b="1" dirty="0">
                <a:latin typeface="Century Gothic" panose="020B0502020202020204" pitchFamily="34" charset="0"/>
              </a:rPr>
              <a:t>Resolución 0001 de 2015 del Consejo Nacional de Estupefacientes </a:t>
            </a:r>
            <a:r>
              <a:rPr lang="es-CO" sz="1400" dirty="0">
                <a:latin typeface="Century Gothic" panose="020B0502020202020204" pitchFamily="34" charset="0"/>
              </a:rPr>
              <a:t>y el Decreto 585 de 2018, las sustancias y productos químicos sujetos a control y fiscalización son aquellos compuestos que, por sus propiedades físicas y químicas, pueden ser utilizados como precursores, reactivos o solventes en la producción, extracción, transformación o refinación de drogas ilícitas. </a:t>
            </a:r>
          </a:p>
          <a:p>
            <a:pPr algn="just" fontAlgn="t">
              <a:lnSpc>
                <a:spcPts val="1500"/>
              </a:lnSpc>
              <a:buNone/>
            </a:pPr>
            <a:endParaRPr lang="es-CO" sz="1400" dirty="0">
              <a:latin typeface="Century Gothic" panose="020B0502020202020204" pitchFamily="34" charset="0"/>
            </a:endParaRPr>
          </a:p>
          <a:p>
            <a:pPr algn="just" fontAlgn="t">
              <a:lnSpc>
                <a:spcPts val="1500"/>
              </a:lnSpc>
              <a:buNone/>
            </a:pPr>
            <a:r>
              <a:rPr lang="es-CO" sz="1400" dirty="0">
                <a:latin typeface="Century Gothic" panose="020B0502020202020204" pitchFamily="34" charset="0"/>
              </a:rPr>
              <a:t>Por tal razón, las actividades relacionadas con su fabricación, almacenamiento, transporte, distribución, comercialización, importación, exportación y uso están sometidas a medidas de control y fiscalización por parte del Estado, con el fin de prevenir su desvío hacia actividades ilícitas y garantizar su utilización para fines legítimos.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F6585E0A-5587-F130-F0D2-AAF825511CEF}"/>
              </a:ext>
            </a:extLst>
          </p:cNvPr>
          <p:cNvSpPr/>
          <p:nvPr/>
        </p:nvSpPr>
        <p:spPr>
          <a:xfrm>
            <a:off x="2791096" y="384945"/>
            <a:ext cx="2923031" cy="70788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/>
            <a:r>
              <a:rPr lang="es-ES" sz="4000" b="1" spc="-150" dirty="0">
                <a:gradFill flip="none" rotWithShape="1">
                  <a:gsLst>
                    <a:gs pos="0">
                      <a:srgbClr val="11317E">
                        <a:shade val="30000"/>
                        <a:satMod val="115000"/>
                      </a:srgbClr>
                    </a:gs>
                    <a:gs pos="50000">
                      <a:srgbClr val="11317E">
                        <a:shade val="67500"/>
                        <a:satMod val="115000"/>
                      </a:srgbClr>
                    </a:gs>
                    <a:gs pos="100000">
                      <a:srgbClr val="11317E">
                        <a:shade val="100000"/>
                        <a:satMod val="115000"/>
                      </a:srgbClr>
                    </a:gs>
                  </a:gsLst>
                  <a:lin ang="0" scaled="1"/>
                  <a:tileRect/>
                </a:gradFill>
                <a:latin typeface="Century Gothic" panose="020B0502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DEFINICIÓN</a:t>
            </a:r>
            <a:endParaRPr lang="es-CO" sz="4000" spc="-150" baseline="30000" dirty="0">
              <a:gradFill flip="none" rotWithShape="1">
                <a:gsLst>
                  <a:gs pos="0">
                    <a:srgbClr val="11317E">
                      <a:shade val="30000"/>
                      <a:satMod val="115000"/>
                    </a:srgbClr>
                  </a:gs>
                  <a:gs pos="50000">
                    <a:srgbClr val="11317E">
                      <a:shade val="67500"/>
                      <a:satMod val="115000"/>
                    </a:srgbClr>
                  </a:gs>
                  <a:gs pos="100000">
                    <a:srgbClr val="11317E">
                      <a:shade val="100000"/>
                      <a:satMod val="115000"/>
                    </a:srgbClr>
                  </a:gs>
                </a:gsLst>
                <a:lin ang="0" scaled="1"/>
                <a:tileRect/>
              </a:gradFill>
              <a:latin typeface="Century Gothic" panose="020B050202020202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99237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A07C21-BAA0-8A80-C4F3-246D071939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4" name="Imagen 143">
            <a:extLst>
              <a:ext uri="{FF2B5EF4-FFF2-40B4-BE49-F238E27FC236}">
                <a16:creationId xmlns:a16="http://schemas.microsoft.com/office/drawing/2014/main" id="{326CB847-7C42-AF49-E4E4-7C1548EC81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431" y="945301"/>
            <a:ext cx="2203424" cy="2316636"/>
          </a:xfrm>
          <a:prstGeom prst="rect">
            <a:avLst/>
          </a:prstGeom>
        </p:spPr>
      </p:pic>
      <p:sp>
        <p:nvSpPr>
          <p:cNvPr id="13" name="Rectángulo redondeado 12">
            <a:extLst>
              <a:ext uri="{FF2B5EF4-FFF2-40B4-BE49-F238E27FC236}">
                <a16:creationId xmlns:a16="http://schemas.microsoft.com/office/drawing/2014/main" id="{93081B44-921B-C212-C72C-9A0DD36F8F26}"/>
              </a:ext>
            </a:extLst>
          </p:cNvPr>
          <p:cNvSpPr/>
          <p:nvPr/>
        </p:nvSpPr>
        <p:spPr>
          <a:xfrm>
            <a:off x="486695" y="9433858"/>
            <a:ext cx="6613352" cy="363071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BC953E"/>
              </a:gs>
              <a:gs pos="42000">
                <a:srgbClr val="E6C261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161" name="Imagen 160">
            <a:extLst>
              <a:ext uri="{FF2B5EF4-FFF2-40B4-BE49-F238E27FC236}">
                <a16:creationId xmlns:a16="http://schemas.microsoft.com/office/drawing/2014/main" id="{DCB5A22E-E328-5945-6090-1071D747AAD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900"/>
          <a:stretch/>
        </p:blipFill>
        <p:spPr>
          <a:xfrm>
            <a:off x="126888" y="-23025"/>
            <a:ext cx="999743" cy="1017018"/>
          </a:xfrm>
          <a:prstGeom prst="rect">
            <a:avLst/>
          </a:prstGeom>
        </p:spPr>
      </p:pic>
      <p:sp>
        <p:nvSpPr>
          <p:cNvPr id="12" name="Rectángulo 11">
            <a:extLst>
              <a:ext uri="{FF2B5EF4-FFF2-40B4-BE49-F238E27FC236}">
                <a16:creationId xmlns:a16="http://schemas.microsoft.com/office/drawing/2014/main" id="{06E44CDF-9F46-B7A0-FA3A-55422B6E5DEB}"/>
              </a:ext>
            </a:extLst>
          </p:cNvPr>
          <p:cNvSpPr/>
          <p:nvPr/>
        </p:nvSpPr>
        <p:spPr>
          <a:xfrm>
            <a:off x="0" y="9501094"/>
            <a:ext cx="7559675" cy="518229"/>
          </a:xfrm>
          <a:prstGeom prst="rect">
            <a:avLst/>
          </a:prstGeom>
          <a:gradFill>
            <a:gsLst>
              <a:gs pos="0">
                <a:srgbClr val="1940A8"/>
              </a:gs>
              <a:gs pos="42000">
                <a:srgbClr val="061941"/>
              </a:gs>
            </a:gsLst>
            <a:lin ang="0" scaled="1"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88477812-F5AF-5AC7-02F2-063B8A41EDB3}"/>
              </a:ext>
            </a:extLst>
          </p:cNvPr>
          <p:cNvSpPr/>
          <p:nvPr/>
        </p:nvSpPr>
        <p:spPr>
          <a:xfrm>
            <a:off x="2486924" y="9510922"/>
            <a:ext cx="2674932" cy="30777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just"/>
            <a:r>
              <a:rPr lang="es-ES" sz="14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Dirección de Antinarcóticos</a:t>
            </a:r>
            <a:endParaRPr lang="es-CO" sz="1400" baseline="300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54" name="Rectángulo 153">
            <a:extLst>
              <a:ext uri="{FF2B5EF4-FFF2-40B4-BE49-F238E27FC236}">
                <a16:creationId xmlns:a16="http://schemas.microsoft.com/office/drawing/2014/main" id="{D2C9E8FF-EC0E-FB18-8CD5-93FCC2F600F0}"/>
              </a:ext>
            </a:extLst>
          </p:cNvPr>
          <p:cNvSpPr/>
          <p:nvPr/>
        </p:nvSpPr>
        <p:spPr>
          <a:xfrm>
            <a:off x="773028" y="9698428"/>
            <a:ext cx="6040685" cy="30777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s-ES" sz="14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Centro Internacional de Estudios Estratégicos </a:t>
            </a:r>
            <a:r>
              <a:rPr lang="es-ES" sz="14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Contra el Narcotráfico</a:t>
            </a:r>
            <a:endParaRPr lang="es-CO" sz="1400" baseline="300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29" name="Imagen 28">
            <a:extLst>
              <a:ext uri="{FF2B5EF4-FFF2-40B4-BE49-F238E27FC236}">
                <a16:creationId xmlns:a16="http://schemas.microsoft.com/office/drawing/2014/main" id="{1F8791A8-F0B3-A308-EF28-63E56033149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6433"/>
          <a:stretch/>
        </p:blipFill>
        <p:spPr>
          <a:xfrm>
            <a:off x="0" y="0"/>
            <a:ext cx="3406052" cy="1470454"/>
          </a:xfrm>
          <a:prstGeom prst="rect">
            <a:avLst/>
          </a:prstGeom>
        </p:spPr>
      </p:pic>
      <p:sp>
        <p:nvSpPr>
          <p:cNvPr id="14" name="CuadroTexto 13">
            <a:extLst>
              <a:ext uri="{FF2B5EF4-FFF2-40B4-BE49-F238E27FC236}">
                <a16:creationId xmlns:a16="http://schemas.microsoft.com/office/drawing/2014/main" id="{D10D0B15-E617-4EE0-357C-DC003D2D188B}"/>
              </a:ext>
            </a:extLst>
          </p:cNvPr>
          <p:cNvSpPr txBox="1"/>
          <p:nvPr/>
        </p:nvSpPr>
        <p:spPr>
          <a:xfrm>
            <a:off x="2586285" y="862126"/>
            <a:ext cx="2360036" cy="738664"/>
          </a:xfrm>
          <a:prstGeom prst="rect">
            <a:avLst/>
          </a:prstGeom>
          <a:solidFill>
            <a:srgbClr val="79B94F"/>
          </a:solidFill>
        </p:spPr>
        <p:txBody>
          <a:bodyPr wrap="square" rtlCol="0">
            <a:spAutoFit/>
          </a:bodyPr>
          <a:lstStyle/>
          <a:p>
            <a:pPr lvl="0" algn="ctr"/>
            <a:r>
              <a:rPr lang="es-CO" sz="1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LEY 30 DE 1986</a:t>
            </a:r>
          </a:p>
          <a:p>
            <a:pPr lvl="0" algn="ctr"/>
            <a:r>
              <a:rPr lang="es-CO" sz="1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ESTATUTO NACIONAL DE ESTUPEFACIENTES</a:t>
            </a:r>
            <a:endParaRPr lang="es-CO" sz="1400" b="1" dirty="0">
              <a:latin typeface="Century Gothic" panose="020B0502020202020204" pitchFamily="34" charset="0"/>
            </a:endParaRP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0F848058-36C9-114B-8B09-593CBA1843D8}"/>
              </a:ext>
            </a:extLst>
          </p:cNvPr>
          <p:cNvSpPr txBox="1"/>
          <p:nvPr/>
        </p:nvSpPr>
        <p:spPr>
          <a:xfrm>
            <a:off x="2586285" y="1575236"/>
            <a:ext cx="2360036" cy="1815882"/>
          </a:xfrm>
          <a:prstGeom prst="rect">
            <a:avLst/>
          </a:prstGeom>
          <a:solidFill>
            <a:srgbClr val="E2F1DE"/>
          </a:solidFill>
        </p:spPr>
        <p:txBody>
          <a:bodyPr wrap="square" rtlCol="0">
            <a:spAutoFit/>
          </a:bodyPr>
          <a:lstStyle/>
          <a:p>
            <a:pPr marL="92075" lvl="0" indent="-92075" algn="just">
              <a:buFont typeface="Arial" panose="020B0604020202020204" pitchFamily="34" charset="0"/>
              <a:buChar char="•"/>
            </a:pPr>
            <a:r>
              <a:rPr lang="es-CO" sz="1400" dirty="0">
                <a:latin typeface="Century Gothic" panose="020B0502020202020204" pitchFamily="34" charset="0"/>
              </a:rPr>
              <a:t>Marco legal para el control de estupefacientes. </a:t>
            </a:r>
          </a:p>
          <a:p>
            <a:pPr marL="92075" lvl="0" indent="-92075" algn="just">
              <a:buFont typeface="Arial" panose="020B0604020202020204" pitchFamily="34" charset="0"/>
              <a:buChar char="•"/>
            </a:pPr>
            <a:r>
              <a:rPr lang="es-CO" sz="1400" dirty="0">
                <a:latin typeface="Century Gothic" panose="020B0502020202020204" pitchFamily="34" charset="0"/>
              </a:rPr>
              <a:t>Regula precursores e insumos químicos. </a:t>
            </a:r>
          </a:p>
          <a:p>
            <a:pPr marL="92075" lvl="0" indent="-92075" algn="just">
              <a:buFont typeface="Arial" panose="020B0604020202020204" pitchFamily="34" charset="0"/>
              <a:buChar char="•"/>
            </a:pPr>
            <a:r>
              <a:rPr lang="es-CO" sz="1400" dirty="0">
                <a:latin typeface="Century Gothic" panose="020B0502020202020204" pitchFamily="34" charset="0"/>
              </a:rPr>
              <a:t>Crea el Consejo Nacional de Estupefacientes (CNE). </a:t>
            </a: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01F6E1B6-68DF-B901-C83B-BF9156316DC4}"/>
              </a:ext>
            </a:extLst>
          </p:cNvPr>
          <p:cNvSpPr txBox="1"/>
          <p:nvPr/>
        </p:nvSpPr>
        <p:spPr>
          <a:xfrm>
            <a:off x="5072751" y="862126"/>
            <a:ext cx="2360036" cy="738664"/>
          </a:xfrm>
          <a:prstGeom prst="rect">
            <a:avLst/>
          </a:prstGeom>
          <a:solidFill>
            <a:srgbClr val="4BC798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CO" sz="1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DECRETO 1146 DE 1990</a:t>
            </a:r>
          </a:p>
          <a:p>
            <a:pPr algn="ctr"/>
            <a:r>
              <a:rPr lang="es-CO" sz="1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CONTROL DE SUSTANCIAS QUÍMICAS</a:t>
            </a:r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B1E0F752-6FD3-488A-D949-06A72388C989}"/>
              </a:ext>
            </a:extLst>
          </p:cNvPr>
          <p:cNvSpPr txBox="1"/>
          <p:nvPr/>
        </p:nvSpPr>
        <p:spPr>
          <a:xfrm>
            <a:off x="5072751" y="1575236"/>
            <a:ext cx="2360036" cy="1815882"/>
          </a:xfrm>
          <a:prstGeom prst="rect">
            <a:avLst/>
          </a:prstGeom>
          <a:solidFill>
            <a:srgbClr val="C8DFDE"/>
          </a:solidFill>
        </p:spPr>
        <p:txBody>
          <a:bodyPr wrap="square" rtlCol="0">
            <a:spAutoFit/>
          </a:bodyPr>
          <a:lstStyle/>
          <a:p>
            <a:pPr marL="92075" lvl="0" indent="-92075" algn="just">
              <a:buFont typeface="Arial" panose="020B0604020202020204" pitchFamily="34" charset="0"/>
              <a:buChar char="•"/>
            </a:pPr>
            <a:r>
              <a:rPr lang="es-ES" sz="1400" dirty="0">
                <a:latin typeface="Century Gothic" panose="020B0502020202020204" pitchFamily="34" charset="0"/>
              </a:rPr>
              <a:t>Define las sustancias sometidas a control especial. </a:t>
            </a:r>
          </a:p>
          <a:p>
            <a:pPr marL="92075" lvl="0" indent="-92075" algn="just">
              <a:buFont typeface="Arial" panose="020B0604020202020204" pitchFamily="34" charset="0"/>
              <a:buChar char="•"/>
            </a:pPr>
            <a:r>
              <a:rPr lang="es-ES" sz="1400" dirty="0">
                <a:latin typeface="Century Gothic" panose="020B0502020202020204" pitchFamily="34" charset="0"/>
              </a:rPr>
              <a:t>Permite restricciones al transporte y almacenamiento.</a:t>
            </a:r>
          </a:p>
          <a:p>
            <a:pPr marL="92075" lvl="0" indent="-92075" algn="just">
              <a:buFont typeface="Arial" panose="020B0604020202020204" pitchFamily="34" charset="0"/>
              <a:buChar char="•"/>
            </a:pPr>
            <a:r>
              <a:rPr lang="es-ES" sz="1400" dirty="0">
                <a:latin typeface="Century Gothic" panose="020B0502020202020204" pitchFamily="34" charset="0"/>
              </a:rPr>
              <a:t>Prevención del desvío hacia el narcotráfico.</a:t>
            </a:r>
          </a:p>
        </p:txBody>
      </p:sp>
      <p:sp>
        <p:nvSpPr>
          <p:cNvPr id="27" name="CuadroTexto 26">
            <a:extLst>
              <a:ext uri="{FF2B5EF4-FFF2-40B4-BE49-F238E27FC236}">
                <a16:creationId xmlns:a16="http://schemas.microsoft.com/office/drawing/2014/main" id="{4C2C537A-13EB-DD3C-7505-631D9F2AFC77}"/>
              </a:ext>
            </a:extLst>
          </p:cNvPr>
          <p:cNvSpPr txBox="1"/>
          <p:nvPr/>
        </p:nvSpPr>
        <p:spPr>
          <a:xfrm>
            <a:off x="126888" y="3498163"/>
            <a:ext cx="2360036" cy="738664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pPr lvl="0" algn="ctr"/>
            <a:r>
              <a:rPr lang="es-ES" sz="1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RESOLUCIÓN 0001 DEL 2015 CNE</a:t>
            </a:r>
          </a:p>
          <a:p>
            <a:pPr lvl="0" algn="ctr"/>
            <a:endParaRPr lang="es-ES" sz="14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31" name="CuadroTexto 30">
            <a:extLst>
              <a:ext uri="{FF2B5EF4-FFF2-40B4-BE49-F238E27FC236}">
                <a16:creationId xmlns:a16="http://schemas.microsoft.com/office/drawing/2014/main" id="{7095487D-1E23-C198-4813-A405B0058936}"/>
              </a:ext>
            </a:extLst>
          </p:cNvPr>
          <p:cNvSpPr txBox="1"/>
          <p:nvPr/>
        </p:nvSpPr>
        <p:spPr>
          <a:xfrm>
            <a:off x="126888" y="4211273"/>
            <a:ext cx="2360036" cy="181588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92075" lvl="0" indent="-92075" algn="just">
              <a:buFont typeface="Arial" panose="020B0604020202020204" pitchFamily="34" charset="0"/>
              <a:buChar char="•"/>
            </a:pPr>
            <a:r>
              <a:rPr lang="es-ES" sz="1400" dirty="0">
                <a:latin typeface="Century Gothic" panose="020B0502020202020204" pitchFamily="34" charset="0"/>
              </a:rPr>
              <a:t>Define sustancias y productos químicos controlados. </a:t>
            </a:r>
          </a:p>
          <a:p>
            <a:pPr marL="92075" lvl="0" indent="-92075" algn="just">
              <a:buFont typeface="Arial" panose="020B0604020202020204" pitchFamily="34" charset="0"/>
              <a:buChar char="•"/>
            </a:pPr>
            <a:r>
              <a:rPr lang="es-ES" sz="1400" dirty="0">
                <a:latin typeface="Century Gothic" panose="020B0502020202020204" pitchFamily="34" charset="0"/>
              </a:rPr>
              <a:t>Establece concentraciones objeto de control. </a:t>
            </a:r>
          </a:p>
          <a:p>
            <a:pPr marL="92075" lvl="0" indent="-92075" algn="just">
              <a:buFont typeface="Arial" panose="020B0604020202020204" pitchFamily="34" charset="0"/>
              <a:buChar char="•"/>
            </a:pPr>
            <a:r>
              <a:rPr lang="es-ES" sz="1400" dirty="0">
                <a:latin typeface="Century Gothic" panose="020B0502020202020204" pitchFamily="34" charset="0"/>
              </a:rPr>
              <a:t>Regula el CCITE.</a:t>
            </a:r>
          </a:p>
          <a:p>
            <a:pPr marL="92075" lvl="0" indent="-92075" algn="just">
              <a:buFont typeface="Arial" panose="020B0604020202020204" pitchFamily="34" charset="0"/>
              <a:buChar char="•"/>
            </a:pPr>
            <a:endParaRPr lang="es-ES" sz="1400" dirty="0">
              <a:latin typeface="Century Gothic" panose="020B0502020202020204" pitchFamily="34" charset="0"/>
            </a:endParaRPr>
          </a:p>
        </p:txBody>
      </p:sp>
      <p:sp>
        <p:nvSpPr>
          <p:cNvPr id="33" name="CuadroTexto 32">
            <a:extLst>
              <a:ext uri="{FF2B5EF4-FFF2-40B4-BE49-F238E27FC236}">
                <a16:creationId xmlns:a16="http://schemas.microsoft.com/office/drawing/2014/main" id="{866D20EC-92D8-5312-F3F4-E5579B96CC56}"/>
              </a:ext>
            </a:extLst>
          </p:cNvPr>
          <p:cNvSpPr txBox="1"/>
          <p:nvPr/>
        </p:nvSpPr>
        <p:spPr>
          <a:xfrm>
            <a:off x="2679463" y="144513"/>
            <a:ext cx="465039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CO" sz="2000" b="1" spc="-150" dirty="0">
                <a:gradFill flip="none" rotWithShape="1">
                  <a:gsLst>
                    <a:gs pos="0">
                      <a:srgbClr val="11317E">
                        <a:shade val="30000"/>
                        <a:satMod val="115000"/>
                      </a:srgbClr>
                    </a:gs>
                    <a:gs pos="50000">
                      <a:srgbClr val="11317E">
                        <a:shade val="67500"/>
                        <a:satMod val="115000"/>
                      </a:srgbClr>
                    </a:gs>
                    <a:gs pos="100000">
                      <a:srgbClr val="11317E">
                        <a:shade val="100000"/>
                        <a:satMod val="115000"/>
                      </a:srgbClr>
                    </a:gs>
                  </a:gsLst>
                  <a:lin ang="0" scaled="1"/>
                  <a:tileRect/>
                </a:gradFill>
                <a:latin typeface="Century Gothic" panose="020B0502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MARCO NORMATIVO Y EVOLUCIÓN DEL CONTROL DE LAS SUSTANCIAS QUÍMICAS</a:t>
            </a:r>
          </a:p>
        </p:txBody>
      </p:sp>
      <p:sp>
        <p:nvSpPr>
          <p:cNvPr id="55" name="CuadroTexto 54">
            <a:extLst>
              <a:ext uri="{FF2B5EF4-FFF2-40B4-BE49-F238E27FC236}">
                <a16:creationId xmlns:a16="http://schemas.microsoft.com/office/drawing/2014/main" id="{DE54DC43-A8F7-B92F-DD4E-F6B355A652A4}"/>
              </a:ext>
            </a:extLst>
          </p:cNvPr>
          <p:cNvSpPr txBox="1"/>
          <p:nvPr/>
        </p:nvSpPr>
        <p:spPr>
          <a:xfrm>
            <a:off x="2599819" y="3501124"/>
            <a:ext cx="2360036" cy="738664"/>
          </a:xfrm>
          <a:prstGeom prst="rect">
            <a:avLst/>
          </a:prstGeom>
          <a:solidFill>
            <a:srgbClr val="79B94F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CO" sz="1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DECRETO 585 DE 2018</a:t>
            </a:r>
          </a:p>
          <a:p>
            <a:pPr algn="ctr"/>
            <a:r>
              <a:rPr lang="es-CO" sz="1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MINISTERIO DE JUSTICIA Y DEL DERECHO</a:t>
            </a:r>
          </a:p>
        </p:txBody>
      </p:sp>
      <p:sp>
        <p:nvSpPr>
          <p:cNvPr id="57" name="CuadroTexto 56">
            <a:extLst>
              <a:ext uri="{FF2B5EF4-FFF2-40B4-BE49-F238E27FC236}">
                <a16:creationId xmlns:a16="http://schemas.microsoft.com/office/drawing/2014/main" id="{587E5DB8-5932-1185-B583-FC38647D23CB}"/>
              </a:ext>
            </a:extLst>
          </p:cNvPr>
          <p:cNvSpPr txBox="1"/>
          <p:nvPr/>
        </p:nvSpPr>
        <p:spPr>
          <a:xfrm>
            <a:off x="2599819" y="4214234"/>
            <a:ext cx="2360036" cy="1815882"/>
          </a:xfrm>
          <a:prstGeom prst="rect">
            <a:avLst/>
          </a:prstGeom>
          <a:solidFill>
            <a:srgbClr val="E2F1DE"/>
          </a:solidFill>
        </p:spPr>
        <p:txBody>
          <a:bodyPr wrap="square" rtlCol="0">
            <a:spAutoFit/>
          </a:bodyPr>
          <a:lstStyle/>
          <a:p>
            <a:pPr marL="92075" lvl="0" indent="-92075" algn="just">
              <a:buFont typeface="Arial" panose="020B0604020202020204" pitchFamily="34" charset="0"/>
              <a:buChar char="•"/>
            </a:pPr>
            <a:r>
              <a:rPr lang="es-ES" sz="1400" dirty="0">
                <a:latin typeface="Century Gothic" panose="020B0502020202020204" pitchFamily="34" charset="0"/>
              </a:rPr>
              <a:t>Reglamenta los trámites ante el CNE. </a:t>
            </a:r>
          </a:p>
          <a:p>
            <a:pPr marL="92075" lvl="0" indent="-92075" algn="just">
              <a:buFont typeface="Arial" panose="020B0604020202020204" pitchFamily="34" charset="0"/>
              <a:buChar char="•"/>
            </a:pPr>
            <a:r>
              <a:rPr lang="es-ES" sz="1400" dirty="0">
                <a:latin typeface="Century Gothic" panose="020B0502020202020204" pitchFamily="34" charset="0"/>
              </a:rPr>
              <a:t>Establece vigencias, cupos y autorizaciones. </a:t>
            </a:r>
          </a:p>
          <a:p>
            <a:pPr marL="92075" lvl="0" indent="-92075" algn="just">
              <a:buFont typeface="Arial" panose="020B0604020202020204" pitchFamily="34" charset="0"/>
              <a:buChar char="•"/>
            </a:pPr>
            <a:r>
              <a:rPr lang="es-ES" sz="1400" dirty="0">
                <a:latin typeface="Century Gothic" panose="020B0502020202020204" pitchFamily="34" charset="0"/>
              </a:rPr>
              <a:t>Regula los requisitos técnicos y administrativos. </a:t>
            </a:r>
          </a:p>
          <a:p>
            <a:pPr lvl="0" algn="just"/>
            <a:endParaRPr lang="es-CO" sz="1400" dirty="0">
              <a:latin typeface="Century Gothic" panose="020B0502020202020204" pitchFamily="34" charset="0"/>
            </a:endParaRPr>
          </a:p>
        </p:txBody>
      </p:sp>
      <p:sp>
        <p:nvSpPr>
          <p:cNvPr id="59" name="CuadroTexto 58">
            <a:extLst>
              <a:ext uri="{FF2B5EF4-FFF2-40B4-BE49-F238E27FC236}">
                <a16:creationId xmlns:a16="http://schemas.microsoft.com/office/drawing/2014/main" id="{D0E41052-FF7F-8E77-90F5-DA06BB2465E7}"/>
              </a:ext>
            </a:extLst>
          </p:cNvPr>
          <p:cNvSpPr txBox="1"/>
          <p:nvPr/>
        </p:nvSpPr>
        <p:spPr>
          <a:xfrm>
            <a:off x="5054667" y="3498163"/>
            <a:ext cx="2360036" cy="738664"/>
          </a:xfrm>
          <a:prstGeom prst="rect">
            <a:avLst/>
          </a:prstGeom>
          <a:solidFill>
            <a:srgbClr val="4BC798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CO" sz="1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RESOLUCIÓN 0002 DE 2018</a:t>
            </a:r>
          </a:p>
          <a:p>
            <a:pPr algn="ctr"/>
            <a:r>
              <a:rPr lang="es-CO" sz="1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TRAZABILIDAD EN SICOQ</a:t>
            </a:r>
          </a:p>
        </p:txBody>
      </p:sp>
      <p:sp>
        <p:nvSpPr>
          <p:cNvPr id="61" name="CuadroTexto 60">
            <a:extLst>
              <a:ext uri="{FF2B5EF4-FFF2-40B4-BE49-F238E27FC236}">
                <a16:creationId xmlns:a16="http://schemas.microsoft.com/office/drawing/2014/main" id="{896AFE7B-B33F-37A0-7A65-602661ABB424}"/>
              </a:ext>
            </a:extLst>
          </p:cNvPr>
          <p:cNvSpPr txBox="1"/>
          <p:nvPr/>
        </p:nvSpPr>
        <p:spPr>
          <a:xfrm>
            <a:off x="5054667" y="4211273"/>
            <a:ext cx="2360036" cy="1815882"/>
          </a:xfrm>
          <a:prstGeom prst="rect">
            <a:avLst/>
          </a:prstGeom>
          <a:solidFill>
            <a:srgbClr val="C8DFDE"/>
          </a:solidFill>
        </p:spPr>
        <p:txBody>
          <a:bodyPr wrap="square" rtlCol="0">
            <a:spAutoFit/>
          </a:bodyPr>
          <a:lstStyle/>
          <a:p>
            <a:pPr marL="92075" lvl="0" indent="-92075" algn="just">
              <a:buFont typeface="Arial" panose="020B0604020202020204" pitchFamily="34" charset="0"/>
              <a:buChar char="•"/>
            </a:pPr>
            <a:r>
              <a:rPr lang="es-ES" sz="1400" dirty="0">
                <a:latin typeface="Century Gothic" panose="020B0502020202020204" pitchFamily="34" charset="0"/>
              </a:rPr>
              <a:t>Obliga al registro oportuno de movimientos y exige el registro previo al despacho. </a:t>
            </a:r>
          </a:p>
          <a:p>
            <a:pPr marL="92075" lvl="0" indent="-92075" algn="just">
              <a:buFont typeface="Arial" panose="020B0604020202020204" pitchFamily="34" charset="0"/>
              <a:buChar char="•"/>
            </a:pPr>
            <a:r>
              <a:rPr lang="es-ES" sz="1400" dirty="0">
                <a:latin typeface="Century Gothic" panose="020B0502020202020204" pitchFamily="34" charset="0"/>
              </a:rPr>
              <a:t>Garantiza la trazabilidad de las operaciones.</a:t>
            </a:r>
          </a:p>
        </p:txBody>
      </p:sp>
      <p:sp>
        <p:nvSpPr>
          <p:cNvPr id="63" name="CuadroTexto 62">
            <a:extLst>
              <a:ext uri="{FF2B5EF4-FFF2-40B4-BE49-F238E27FC236}">
                <a16:creationId xmlns:a16="http://schemas.microsoft.com/office/drawing/2014/main" id="{C55BCD40-FE48-A21D-92DB-BA89C8A23D5E}"/>
              </a:ext>
            </a:extLst>
          </p:cNvPr>
          <p:cNvSpPr txBox="1"/>
          <p:nvPr/>
        </p:nvSpPr>
        <p:spPr>
          <a:xfrm>
            <a:off x="144963" y="6157869"/>
            <a:ext cx="2360036" cy="738664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CO" sz="1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RESOLUCIÓN 0004 DE 2020 CONTROL OPERACIONAL</a:t>
            </a:r>
            <a:endParaRPr lang="es-ES" sz="14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129" name="CuadroTexto 128">
            <a:extLst>
              <a:ext uri="{FF2B5EF4-FFF2-40B4-BE49-F238E27FC236}">
                <a16:creationId xmlns:a16="http://schemas.microsoft.com/office/drawing/2014/main" id="{A21E6E62-5752-973F-E59C-CBAE2C0F4934}"/>
              </a:ext>
            </a:extLst>
          </p:cNvPr>
          <p:cNvSpPr txBox="1"/>
          <p:nvPr/>
        </p:nvSpPr>
        <p:spPr>
          <a:xfrm>
            <a:off x="144963" y="6870979"/>
            <a:ext cx="2360036" cy="181588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92075" lvl="0" indent="-92075" algn="just">
              <a:buFont typeface="Arial" panose="020B0604020202020204" pitchFamily="34" charset="0"/>
              <a:buChar char="•"/>
            </a:pPr>
            <a:r>
              <a:rPr lang="es-ES" sz="1400" dirty="0">
                <a:latin typeface="Century Gothic" panose="020B0502020202020204" pitchFamily="34" charset="0"/>
              </a:rPr>
              <a:t>Regula pérdidas y ganancias de sustancias químicas. </a:t>
            </a:r>
          </a:p>
          <a:p>
            <a:pPr marL="92075" lvl="0" indent="-92075" algn="just">
              <a:buFont typeface="Arial" panose="020B0604020202020204" pitchFamily="34" charset="0"/>
              <a:buChar char="•"/>
            </a:pPr>
            <a:r>
              <a:rPr lang="es-ES" sz="1400" dirty="0">
                <a:latin typeface="Century Gothic" panose="020B0502020202020204" pitchFamily="34" charset="0"/>
              </a:rPr>
              <a:t>Fortalece el control de mezclas y productos derivados. </a:t>
            </a:r>
          </a:p>
          <a:p>
            <a:pPr marL="92075" lvl="0" indent="-92075" algn="just">
              <a:buFont typeface="Arial" panose="020B0604020202020204" pitchFamily="34" charset="0"/>
              <a:buChar char="•"/>
            </a:pPr>
            <a:r>
              <a:rPr lang="es-ES" sz="1400" dirty="0">
                <a:latin typeface="Century Gothic" panose="020B0502020202020204" pitchFamily="34" charset="0"/>
              </a:rPr>
              <a:t>Mejora la supervisión de inventarios.</a:t>
            </a:r>
          </a:p>
        </p:txBody>
      </p:sp>
      <p:sp>
        <p:nvSpPr>
          <p:cNvPr id="131" name="CuadroTexto 130">
            <a:extLst>
              <a:ext uri="{FF2B5EF4-FFF2-40B4-BE49-F238E27FC236}">
                <a16:creationId xmlns:a16="http://schemas.microsoft.com/office/drawing/2014/main" id="{1757D358-1C03-4ED8-AB0F-ADD331CDBB63}"/>
              </a:ext>
            </a:extLst>
          </p:cNvPr>
          <p:cNvSpPr txBox="1"/>
          <p:nvPr/>
        </p:nvSpPr>
        <p:spPr>
          <a:xfrm>
            <a:off x="2597635" y="6154958"/>
            <a:ext cx="2360036" cy="738664"/>
          </a:xfrm>
          <a:prstGeom prst="rect">
            <a:avLst/>
          </a:prstGeom>
          <a:solidFill>
            <a:srgbClr val="79B94F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CO" sz="1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RESOLUCIÓN 0004 DE 2022 ACTUALIZACIÓN NORMATIVA</a:t>
            </a:r>
          </a:p>
        </p:txBody>
      </p:sp>
      <p:sp>
        <p:nvSpPr>
          <p:cNvPr id="133" name="CuadroTexto 132">
            <a:extLst>
              <a:ext uri="{FF2B5EF4-FFF2-40B4-BE49-F238E27FC236}">
                <a16:creationId xmlns:a16="http://schemas.microsoft.com/office/drawing/2014/main" id="{43358D9F-C1B2-FCA7-2BE7-9954C2A47D1A}"/>
              </a:ext>
            </a:extLst>
          </p:cNvPr>
          <p:cNvSpPr txBox="1"/>
          <p:nvPr/>
        </p:nvSpPr>
        <p:spPr>
          <a:xfrm>
            <a:off x="2597635" y="6868068"/>
            <a:ext cx="2360036" cy="1815882"/>
          </a:xfrm>
          <a:prstGeom prst="rect">
            <a:avLst/>
          </a:prstGeom>
          <a:solidFill>
            <a:srgbClr val="E2F1DE"/>
          </a:solidFill>
        </p:spPr>
        <p:txBody>
          <a:bodyPr wrap="square" rtlCol="0">
            <a:spAutoFit/>
          </a:bodyPr>
          <a:lstStyle/>
          <a:p>
            <a:pPr marL="92075" lvl="0" indent="-92075" algn="just">
              <a:buFont typeface="Arial" panose="020B0604020202020204" pitchFamily="34" charset="0"/>
              <a:buChar char="•"/>
            </a:pPr>
            <a:r>
              <a:rPr lang="es-ES" sz="1400" dirty="0">
                <a:latin typeface="Century Gothic" panose="020B0502020202020204" pitchFamily="34" charset="0"/>
              </a:rPr>
              <a:t>Actualización a la RESOLUCIÓN 0001  CNE</a:t>
            </a:r>
          </a:p>
          <a:p>
            <a:pPr marL="92075" lvl="0" indent="-92075" algn="just">
              <a:buFont typeface="Arial" panose="020B0604020202020204" pitchFamily="34" charset="0"/>
              <a:buChar char="•"/>
            </a:pPr>
            <a:r>
              <a:rPr lang="es-ES" sz="1400" dirty="0">
                <a:latin typeface="Century Gothic" panose="020B0502020202020204" pitchFamily="34" charset="0"/>
              </a:rPr>
              <a:t>Fortaleció el control, seguimiento y requisitos para el manejo de sustancias químicas fiscalizadas.</a:t>
            </a:r>
          </a:p>
          <a:p>
            <a:pPr lvl="0" algn="just"/>
            <a:endParaRPr lang="es-ES" sz="1400" dirty="0">
              <a:latin typeface="Century Gothic" panose="020B0502020202020204" pitchFamily="34" charset="0"/>
            </a:endParaRPr>
          </a:p>
        </p:txBody>
      </p:sp>
      <p:sp>
        <p:nvSpPr>
          <p:cNvPr id="135" name="CuadroTexto 134">
            <a:extLst>
              <a:ext uri="{FF2B5EF4-FFF2-40B4-BE49-F238E27FC236}">
                <a16:creationId xmlns:a16="http://schemas.microsoft.com/office/drawing/2014/main" id="{34DBF092-3847-F3F8-C3DE-00461CFC4183}"/>
              </a:ext>
            </a:extLst>
          </p:cNvPr>
          <p:cNvSpPr txBox="1"/>
          <p:nvPr/>
        </p:nvSpPr>
        <p:spPr>
          <a:xfrm>
            <a:off x="5084101" y="6154958"/>
            <a:ext cx="2360036" cy="738664"/>
          </a:xfrm>
          <a:prstGeom prst="rect">
            <a:avLst/>
          </a:prstGeom>
          <a:solidFill>
            <a:srgbClr val="4BC798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1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RESOLUCIÓN 0004 DEL 2025 </a:t>
            </a:r>
            <a:r>
              <a:rPr lang="es-CO" sz="1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ACTUALIZACIÓN NORMATIVA</a:t>
            </a:r>
          </a:p>
        </p:txBody>
      </p:sp>
      <p:sp>
        <p:nvSpPr>
          <p:cNvPr id="138" name="CuadroTexto 137">
            <a:extLst>
              <a:ext uri="{FF2B5EF4-FFF2-40B4-BE49-F238E27FC236}">
                <a16:creationId xmlns:a16="http://schemas.microsoft.com/office/drawing/2014/main" id="{7C5E4033-D43C-AF19-A54A-DA7F0CBFE09F}"/>
              </a:ext>
            </a:extLst>
          </p:cNvPr>
          <p:cNvSpPr txBox="1"/>
          <p:nvPr/>
        </p:nvSpPr>
        <p:spPr>
          <a:xfrm>
            <a:off x="5084101" y="6868068"/>
            <a:ext cx="2360036" cy="2246769"/>
          </a:xfrm>
          <a:prstGeom prst="rect">
            <a:avLst/>
          </a:prstGeom>
          <a:solidFill>
            <a:srgbClr val="C8DFDE"/>
          </a:solidFill>
        </p:spPr>
        <p:txBody>
          <a:bodyPr wrap="square" rtlCol="0">
            <a:spAutoFit/>
          </a:bodyPr>
          <a:lstStyle/>
          <a:p>
            <a:pPr marL="92075" indent="-92075" algn="just">
              <a:buFont typeface="Arial" panose="020B0604020202020204" pitchFamily="34" charset="0"/>
              <a:buChar char="•"/>
            </a:pPr>
            <a:r>
              <a:rPr lang="es-ES" sz="1400" dirty="0">
                <a:latin typeface="Century Gothic" panose="020B0502020202020204" pitchFamily="34" charset="0"/>
              </a:rPr>
              <a:t>Actualización a la RESOLUCIÓN 0001  CNE</a:t>
            </a:r>
          </a:p>
          <a:p>
            <a:pPr marL="92075" lvl="0" indent="-92075" algn="just">
              <a:buFont typeface="Arial" panose="020B0604020202020204" pitchFamily="34" charset="0"/>
              <a:buChar char="•"/>
            </a:pPr>
            <a:r>
              <a:rPr lang="es-ES" sz="1400" dirty="0">
                <a:latin typeface="Century Gothic" panose="020B0502020202020204" pitchFamily="34" charset="0"/>
              </a:rPr>
              <a:t>Reforzó el control, vigilancia y fiscalización de precursores químicos utilizados en la fabricación de fentanilo para prevenir su desvío a actividades ilícitas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9AD1B013-B576-9D81-76B0-AA0CAF5FBA72}"/>
              </a:ext>
            </a:extLst>
          </p:cNvPr>
          <p:cNvSpPr txBox="1"/>
          <p:nvPr/>
        </p:nvSpPr>
        <p:spPr>
          <a:xfrm>
            <a:off x="114588" y="8770275"/>
            <a:ext cx="4868483" cy="6463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es-CO" sz="1200" dirty="0">
                <a:latin typeface="Century Gothic" panose="020B0502020202020204" pitchFamily="34" charset="0"/>
              </a:rPr>
              <a:t>NOTA: </a:t>
            </a:r>
            <a:r>
              <a:rPr lang="es-ES" sz="1200" dirty="0">
                <a:latin typeface="Century Gothic" panose="020B0502020202020204" pitchFamily="34" charset="0"/>
              </a:rPr>
              <a:t>El </a:t>
            </a:r>
            <a:r>
              <a:rPr lang="es-ES" sz="1200" b="1" dirty="0">
                <a:latin typeface="Century Gothic" panose="020B0502020202020204" pitchFamily="34" charset="0"/>
              </a:rPr>
              <a:t>Cloruro de hidrógeno </a:t>
            </a:r>
            <a:r>
              <a:rPr lang="es-ES" sz="1200" dirty="0">
                <a:latin typeface="Century Gothic" panose="020B0502020202020204" pitchFamily="34" charset="0"/>
              </a:rPr>
              <a:t>incorporado al régimen de control como precursor químico para la producción de fentanilo.</a:t>
            </a:r>
            <a:endParaRPr lang="es-CO" sz="1200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25496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C15E59-9F57-BFAB-187F-675754ECBB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ángulo redondeado 12">
            <a:extLst>
              <a:ext uri="{FF2B5EF4-FFF2-40B4-BE49-F238E27FC236}">
                <a16:creationId xmlns:a16="http://schemas.microsoft.com/office/drawing/2014/main" id="{B1C51335-86ED-3140-FCCB-DCDCA6E7226E}"/>
              </a:ext>
            </a:extLst>
          </p:cNvPr>
          <p:cNvSpPr/>
          <p:nvPr/>
        </p:nvSpPr>
        <p:spPr>
          <a:xfrm>
            <a:off x="486695" y="9332258"/>
            <a:ext cx="6613352" cy="363071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BC953E"/>
              </a:gs>
              <a:gs pos="42000">
                <a:srgbClr val="E6C261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161" name="Imagen 160">
            <a:extLst>
              <a:ext uri="{FF2B5EF4-FFF2-40B4-BE49-F238E27FC236}">
                <a16:creationId xmlns:a16="http://schemas.microsoft.com/office/drawing/2014/main" id="{3E5C7599-2FE3-05A7-4B85-3990A7E6C5A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900"/>
          <a:stretch/>
        </p:blipFill>
        <p:spPr>
          <a:xfrm>
            <a:off x="126888" y="-23025"/>
            <a:ext cx="999743" cy="1017018"/>
          </a:xfrm>
          <a:prstGeom prst="rect">
            <a:avLst/>
          </a:prstGeom>
        </p:spPr>
      </p:pic>
      <p:sp>
        <p:nvSpPr>
          <p:cNvPr id="12" name="Rectángulo 11">
            <a:extLst>
              <a:ext uri="{FF2B5EF4-FFF2-40B4-BE49-F238E27FC236}">
                <a16:creationId xmlns:a16="http://schemas.microsoft.com/office/drawing/2014/main" id="{7E39E242-EDB8-DD2F-A323-CF3915103975}"/>
              </a:ext>
            </a:extLst>
          </p:cNvPr>
          <p:cNvSpPr/>
          <p:nvPr/>
        </p:nvSpPr>
        <p:spPr>
          <a:xfrm>
            <a:off x="0" y="9399494"/>
            <a:ext cx="7559675" cy="518229"/>
          </a:xfrm>
          <a:prstGeom prst="rect">
            <a:avLst/>
          </a:prstGeom>
          <a:gradFill>
            <a:gsLst>
              <a:gs pos="0">
                <a:srgbClr val="1940A8"/>
              </a:gs>
              <a:gs pos="42000">
                <a:srgbClr val="061941"/>
              </a:gs>
            </a:gsLst>
            <a:lin ang="0" scaled="1"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4CF6C2D6-EC99-EDE0-47FB-07D2E6359E00}"/>
              </a:ext>
            </a:extLst>
          </p:cNvPr>
          <p:cNvSpPr/>
          <p:nvPr/>
        </p:nvSpPr>
        <p:spPr>
          <a:xfrm>
            <a:off x="2486924" y="9409322"/>
            <a:ext cx="2674932" cy="30777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just"/>
            <a:r>
              <a:rPr lang="es-ES" sz="14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Dirección de Antinarcóticos</a:t>
            </a:r>
            <a:endParaRPr lang="es-CO" sz="1400" baseline="300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54" name="Rectángulo 153">
            <a:extLst>
              <a:ext uri="{FF2B5EF4-FFF2-40B4-BE49-F238E27FC236}">
                <a16:creationId xmlns:a16="http://schemas.microsoft.com/office/drawing/2014/main" id="{F68BD770-A31F-8F5F-BF8E-8F56A8ADA899}"/>
              </a:ext>
            </a:extLst>
          </p:cNvPr>
          <p:cNvSpPr/>
          <p:nvPr/>
        </p:nvSpPr>
        <p:spPr>
          <a:xfrm>
            <a:off x="773028" y="9596828"/>
            <a:ext cx="6040685" cy="30777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s-ES" sz="14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Centro Internacional de Estudios Estratégicos </a:t>
            </a:r>
            <a:r>
              <a:rPr lang="es-ES" sz="14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Contra el Narcotráfico</a:t>
            </a:r>
            <a:endParaRPr lang="es-CO" sz="1400" baseline="300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29" name="Imagen 28">
            <a:extLst>
              <a:ext uri="{FF2B5EF4-FFF2-40B4-BE49-F238E27FC236}">
                <a16:creationId xmlns:a16="http://schemas.microsoft.com/office/drawing/2014/main" id="{736CF1B7-0810-9F3C-ED0A-8ED5C48DA1B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6433"/>
          <a:stretch/>
        </p:blipFill>
        <p:spPr>
          <a:xfrm>
            <a:off x="0" y="0"/>
            <a:ext cx="3406052" cy="1470454"/>
          </a:xfrm>
          <a:prstGeom prst="rect">
            <a:avLst/>
          </a:prstGeom>
        </p:spPr>
      </p:pic>
      <p:sp>
        <p:nvSpPr>
          <p:cNvPr id="33" name="CuadroTexto 32">
            <a:extLst>
              <a:ext uri="{FF2B5EF4-FFF2-40B4-BE49-F238E27FC236}">
                <a16:creationId xmlns:a16="http://schemas.microsoft.com/office/drawing/2014/main" id="{66E31AEF-AC13-7E32-73A2-C9F055E3EF44}"/>
              </a:ext>
            </a:extLst>
          </p:cNvPr>
          <p:cNvSpPr txBox="1"/>
          <p:nvPr/>
        </p:nvSpPr>
        <p:spPr>
          <a:xfrm>
            <a:off x="1868116" y="631860"/>
            <a:ext cx="494559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2000" b="1" spc="-150" dirty="0">
                <a:gradFill flip="none" rotWithShape="1">
                  <a:gsLst>
                    <a:gs pos="0">
                      <a:srgbClr val="11317E">
                        <a:shade val="30000"/>
                        <a:satMod val="115000"/>
                      </a:srgbClr>
                    </a:gs>
                    <a:gs pos="50000">
                      <a:srgbClr val="11317E">
                        <a:shade val="67500"/>
                        <a:satMod val="115000"/>
                      </a:srgbClr>
                    </a:gs>
                    <a:gs pos="100000">
                      <a:srgbClr val="11317E">
                        <a:shade val="100000"/>
                        <a:satMod val="115000"/>
                      </a:srgbClr>
                    </a:gs>
                  </a:gsLst>
                  <a:lin ang="0" scaled="1"/>
                  <a:tileRect/>
                </a:gradFill>
                <a:latin typeface="Century Gothic" panose="020B0502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AUTORIDADES ENCARGADAS DEL CONTROL</a:t>
            </a:r>
            <a:endParaRPr lang="es-CO" sz="2000" b="1" spc="-150" dirty="0">
              <a:gradFill flip="none" rotWithShape="1">
                <a:gsLst>
                  <a:gs pos="0">
                    <a:srgbClr val="11317E">
                      <a:shade val="30000"/>
                      <a:satMod val="115000"/>
                    </a:srgbClr>
                  </a:gs>
                  <a:gs pos="50000">
                    <a:srgbClr val="11317E">
                      <a:shade val="67500"/>
                      <a:satMod val="115000"/>
                    </a:srgbClr>
                  </a:gs>
                  <a:gs pos="100000">
                    <a:srgbClr val="11317E">
                      <a:shade val="100000"/>
                      <a:satMod val="115000"/>
                    </a:srgbClr>
                  </a:gs>
                </a:gsLst>
                <a:lin ang="0" scaled="1"/>
                <a:tileRect/>
              </a:gradFill>
              <a:latin typeface="Century Gothic" panose="020B050202020202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35" name="Imagen 34">
            <a:extLst>
              <a:ext uri="{FF2B5EF4-FFF2-40B4-BE49-F238E27FC236}">
                <a16:creationId xmlns:a16="http://schemas.microsoft.com/office/drawing/2014/main" id="{92ABEB6A-9802-490E-6775-564201E3B81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2690" y="1186496"/>
            <a:ext cx="871541" cy="809807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F76A91C8-121B-0AAC-30CD-D794207CA82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6866" y="3213466"/>
            <a:ext cx="933181" cy="933181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A5385BCF-D8C5-1DAC-90A9-A4EA96D9B6F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4428" b="93358" l="10000" r="90000">
                        <a14:foregroundMark x1="39500" y1="10701" x2="56750" y2="10701"/>
                        <a14:foregroundMark x1="47750" y1="4797" x2="52500" y2="6273"/>
                        <a14:foregroundMark x1="39750" y1="91513" x2="52750" y2="93358"/>
                        <a14:foregroundMark x1="52750" y1="93358" x2="59750" y2="9188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6065" t="368" r="16542" b="1230"/>
          <a:stretch>
            <a:fillRect/>
          </a:stretch>
        </p:blipFill>
        <p:spPr>
          <a:xfrm>
            <a:off x="6162690" y="2193637"/>
            <a:ext cx="937357" cy="927253"/>
          </a:xfrm>
          <a:prstGeom prst="rect">
            <a:avLst/>
          </a:prstGeom>
          <a:effectLst/>
        </p:spPr>
      </p:pic>
      <p:sp>
        <p:nvSpPr>
          <p:cNvPr id="14" name="CuadroTexto 13">
            <a:extLst>
              <a:ext uri="{FF2B5EF4-FFF2-40B4-BE49-F238E27FC236}">
                <a16:creationId xmlns:a16="http://schemas.microsoft.com/office/drawing/2014/main" id="{BA9D1B69-6810-9DE5-5D0D-EB2D5A9CF71B}"/>
              </a:ext>
            </a:extLst>
          </p:cNvPr>
          <p:cNvSpPr txBox="1"/>
          <p:nvPr/>
        </p:nvSpPr>
        <p:spPr>
          <a:xfrm>
            <a:off x="67370" y="5712640"/>
            <a:ext cx="7452000" cy="3397739"/>
          </a:xfrm>
          <a:prstGeom prst="roundRect">
            <a:avLst/>
          </a:prstGeom>
          <a:ln>
            <a:noFill/>
          </a:ln>
        </p:spPr>
        <p:style>
          <a:lnRef idx="0">
            <a:scrgbClr r="0" g="0" b="0"/>
          </a:lnRef>
          <a:fillRef idx="1003">
            <a:schemeClr val="dk2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lIns="0" tIns="0" rIns="0" bIns="0" anchor="t" anchorCtr="0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es-CO" sz="1400" kern="100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El Sistema permite:</a:t>
            </a:r>
          </a:p>
          <a:p>
            <a:pPr marL="342900" indent="-342900" algn="just">
              <a:lnSpc>
                <a:spcPct val="115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CO" sz="1400" kern="100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Registrar usuarios autorizados.</a:t>
            </a:r>
          </a:p>
          <a:p>
            <a:pPr marL="342900" indent="-342900" algn="just">
              <a:lnSpc>
                <a:spcPct val="115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CO" sz="1400" kern="100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Controlar movimientos comerciales.</a:t>
            </a:r>
          </a:p>
          <a:p>
            <a:pPr marL="342900" indent="-342900" algn="just">
              <a:lnSpc>
                <a:spcPct val="115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CO" sz="1400" kern="100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Realizar seguimiento documental.</a:t>
            </a:r>
          </a:p>
          <a:p>
            <a:pPr marL="342900" indent="-342900" algn="just">
              <a:lnSpc>
                <a:spcPct val="115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CO" sz="1400" kern="100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Generar alertas administrativas.</a:t>
            </a:r>
          </a:p>
          <a:p>
            <a:pPr marL="342900" indent="-342900" algn="just">
              <a:lnSpc>
                <a:spcPct val="115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CO" sz="1400" kern="100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Apoyar análisis de comportamiento.</a:t>
            </a: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es-ES" sz="1400" kern="100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 información registrada constituye un insumo estratégico para la identificación temprana de riesgos y posibles desvíos de sustancias químicas. Su administración y fiscalización están a cargo del Grupo de Control y Fiscalización de Sustancias Químicas de la Dirección de Antinarcóticos de la Policía Nacional de Colombia.</a:t>
            </a:r>
            <a:endParaRPr lang="es-CO" sz="1400" dirty="0">
              <a:latin typeface="Century Gothic" panose="020B0502020202020204" pitchFamily="34" charset="0"/>
            </a:endParaRP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D3182F5E-BB61-E2CC-F387-A59523CBC9DD}"/>
              </a:ext>
            </a:extLst>
          </p:cNvPr>
          <p:cNvSpPr txBox="1"/>
          <p:nvPr/>
        </p:nvSpPr>
        <p:spPr>
          <a:xfrm>
            <a:off x="126888" y="4629970"/>
            <a:ext cx="7202973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2000" b="1" spc="-150" dirty="0">
                <a:gradFill flip="none" rotWithShape="1">
                  <a:gsLst>
                    <a:gs pos="0">
                      <a:srgbClr val="11317E">
                        <a:shade val="30000"/>
                        <a:satMod val="115000"/>
                      </a:srgbClr>
                    </a:gs>
                    <a:gs pos="50000">
                      <a:srgbClr val="11317E">
                        <a:shade val="67500"/>
                        <a:satMod val="115000"/>
                      </a:srgbClr>
                    </a:gs>
                    <a:gs pos="100000">
                      <a:srgbClr val="11317E">
                        <a:shade val="100000"/>
                        <a:satMod val="115000"/>
                      </a:srgbClr>
                    </a:gs>
                  </a:gsLst>
                  <a:lin ang="0" scaled="1"/>
                  <a:tileRect/>
                </a:gradFill>
                <a:latin typeface="Century Gothic" panose="020B0502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SISTEMA DE INFORMACIÓN PARA EL CONTROL DE SUSTANCIAS Y PRODUCTOS QUÍMICOS (SICOQ)  COMO HERRAMIENTA DE INTELIGENCIA</a:t>
            </a:r>
          </a:p>
        </p:txBody>
      </p:sp>
      <p:pic>
        <p:nvPicPr>
          <p:cNvPr id="18" name="Imagen 17">
            <a:extLst>
              <a:ext uri="{FF2B5EF4-FFF2-40B4-BE49-F238E27FC236}">
                <a16:creationId xmlns:a16="http://schemas.microsoft.com/office/drawing/2014/main" id="{AD75A644-B959-793F-7D6C-FE57A1DA85D7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4971" y="6274239"/>
            <a:ext cx="1870830" cy="129751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orthographicFront"/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sp>
        <p:nvSpPr>
          <p:cNvPr id="23" name="CuadroTexto 22">
            <a:extLst>
              <a:ext uri="{FF2B5EF4-FFF2-40B4-BE49-F238E27FC236}">
                <a16:creationId xmlns:a16="http://schemas.microsoft.com/office/drawing/2014/main" id="{CAA895AB-B1B4-45DC-0181-C0263A35B1CC}"/>
              </a:ext>
            </a:extLst>
          </p:cNvPr>
          <p:cNvSpPr txBox="1"/>
          <p:nvPr/>
        </p:nvSpPr>
        <p:spPr>
          <a:xfrm>
            <a:off x="249027" y="1470057"/>
            <a:ext cx="5719919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ES" sz="1400" dirty="0">
                <a:latin typeface="Century Gothic" panose="020B0502020202020204" pitchFamily="34" charset="0"/>
              </a:rPr>
              <a:t>De acuerdo a lo establecido en la </a:t>
            </a:r>
            <a:r>
              <a:rPr lang="es-ES" sz="1400" b="1" dirty="0">
                <a:latin typeface="Century Gothic" panose="020B0502020202020204" pitchFamily="34" charset="0"/>
              </a:rPr>
              <a:t>R</a:t>
            </a:r>
            <a:r>
              <a:rPr lang="es-ES" sz="1400" b="1" dirty="0">
                <a:solidFill>
                  <a:schemeClr val="tx1"/>
                </a:solidFill>
                <a:latin typeface="Century Gothic" panose="020B0502020202020204" pitchFamily="34" charset="0"/>
              </a:rPr>
              <a:t>esolución 0001 del 2025</a:t>
            </a:r>
            <a:r>
              <a:rPr lang="es-ES" sz="1400" dirty="0">
                <a:solidFill>
                  <a:schemeClr val="tx1"/>
                </a:solidFill>
                <a:latin typeface="Century Gothic" panose="020B0502020202020204" pitchFamily="34" charset="0"/>
              </a:rPr>
              <a:t>, el Ministerio de Justicia y del Derecho por medio de la Subdirección de Control y Fiscalización de Sustancias Químicas y Estupefacientes, es la autoridad competente para el ejercicio del componente administrativo del control de sustancias y productos químicos establecidos por el CNE.</a:t>
            </a:r>
          </a:p>
          <a:p>
            <a:pPr algn="just"/>
            <a:endParaRPr lang="es-ES" sz="14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algn="just"/>
            <a:r>
              <a:rPr lang="es-ES" sz="1400" dirty="0">
                <a:solidFill>
                  <a:schemeClr val="tx1"/>
                </a:solidFill>
                <a:latin typeface="Century Gothic" panose="020B0502020202020204" pitchFamily="34" charset="0"/>
              </a:rPr>
              <a:t>La Policía Nacional es la autoridad competente para el ejercicio del componente operativo del control de sustancias y productos químicos establecidos por el CNE. </a:t>
            </a:r>
            <a:endParaRPr lang="es-CO" sz="14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EC3C6C36-1056-6765-1A03-967AD3C2D560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6003" y="6427621"/>
            <a:ext cx="1590729" cy="885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84006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B0FEE1-1DF7-0D51-6FD2-2CB830442B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ángulo redondeado 12">
            <a:extLst>
              <a:ext uri="{FF2B5EF4-FFF2-40B4-BE49-F238E27FC236}">
                <a16:creationId xmlns:a16="http://schemas.microsoft.com/office/drawing/2014/main" id="{5F5B18AA-C4C5-3402-049A-112CF8085B95}"/>
              </a:ext>
            </a:extLst>
          </p:cNvPr>
          <p:cNvSpPr/>
          <p:nvPr/>
        </p:nvSpPr>
        <p:spPr>
          <a:xfrm>
            <a:off x="486695" y="9332258"/>
            <a:ext cx="6613352" cy="363071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BC953E"/>
              </a:gs>
              <a:gs pos="42000">
                <a:srgbClr val="E6C261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161" name="Imagen 160">
            <a:extLst>
              <a:ext uri="{FF2B5EF4-FFF2-40B4-BE49-F238E27FC236}">
                <a16:creationId xmlns:a16="http://schemas.microsoft.com/office/drawing/2014/main" id="{37738C5B-4384-3F4D-C8C0-A48AFD3DE06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900"/>
          <a:stretch/>
        </p:blipFill>
        <p:spPr>
          <a:xfrm>
            <a:off x="126888" y="-23025"/>
            <a:ext cx="999743" cy="1017018"/>
          </a:xfrm>
          <a:prstGeom prst="rect">
            <a:avLst/>
          </a:prstGeom>
        </p:spPr>
      </p:pic>
      <p:sp>
        <p:nvSpPr>
          <p:cNvPr id="12" name="Rectángulo 11">
            <a:extLst>
              <a:ext uri="{FF2B5EF4-FFF2-40B4-BE49-F238E27FC236}">
                <a16:creationId xmlns:a16="http://schemas.microsoft.com/office/drawing/2014/main" id="{7418BF00-E53C-775C-B388-C3C1163D379B}"/>
              </a:ext>
            </a:extLst>
          </p:cNvPr>
          <p:cNvSpPr/>
          <p:nvPr/>
        </p:nvSpPr>
        <p:spPr>
          <a:xfrm>
            <a:off x="0" y="9399494"/>
            <a:ext cx="7559675" cy="518229"/>
          </a:xfrm>
          <a:prstGeom prst="rect">
            <a:avLst/>
          </a:prstGeom>
          <a:gradFill>
            <a:gsLst>
              <a:gs pos="0">
                <a:srgbClr val="1940A8"/>
              </a:gs>
              <a:gs pos="42000">
                <a:srgbClr val="061941"/>
              </a:gs>
            </a:gsLst>
            <a:lin ang="0" scaled="1"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35C6C4DE-7405-7E8F-5779-6DA9A71B13FB}"/>
              </a:ext>
            </a:extLst>
          </p:cNvPr>
          <p:cNvSpPr/>
          <p:nvPr/>
        </p:nvSpPr>
        <p:spPr>
          <a:xfrm>
            <a:off x="2486924" y="9409322"/>
            <a:ext cx="2674932" cy="30777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just"/>
            <a:r>
              <a:rPr lang="es-ES" sz="14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Dirección de Antinarcóticos</a:t>
            </a:r>
            <a:endParaRPr lang="es-CO" sz="1400" baseline="300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54" name="Rectángulo 153">
            <a:extLst>
              <a:ext uri="{FF2B5EF4-FFF2-40B4-BE49-F238E27FC236}">
                <a16:creationId xmlns:a16="http://schemas.microsoft.com/office/drawing/2014/main" id="{ABAA8D07-3F03-D39A-A011-69CE93F2EB1C}"/>
              </a:ext>
            </a:extLst>
          </p:cNvPr>
          <p:cNvSpPr/>
          <p:nvPr/>
        </p:nvSpPr>
        <p:spPr>
          <a:xfrm>
            <a:off x="773028" y="9596828"/>
            <a:ext cx="6040685" cy="30777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s-ES" sz="14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Centro Internacional de Estudios Estratégicos </a:t>
            </a:r>
            <a:r>
              <a:rPr lang="es-ES" sz="14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Contra el Narcotráfico</a:t>
            </a:r>
            <a:endParaRPr lang="es-CO" sz="1400" baseline="300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29" name="Imagen 28">
            <a:extLst>
              <a:ext uri="{FF2B5EF4-FFF2-40B4-BE49-F238E27FC236}">
                <a16:creationId xmlns:a16="http://schemas.microsoft.com/office/drawing/2014/main" id="{734DE361-23B5-D127-8BDD-AA1974B540A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6433"/>
          <a:stretch/>
        </p:blipFill>
        <p:spPr>
          <a:xfrm>
            <a:off x="0" y="0"/>
            <a:ext cx="3406052" cy="1470454"/>
          </a:xfrm>
          <a:prstGeom prst="rect">
            <a:avLst/>
          </a:prstGeom>
        </p:spPr>
      </p:pic>
      <p:graphicFrame>
        <p:nvGraphicFramePr>
          <p:cNvPr id="6" name="Tabla 5">
            <a:extLst>
              <a:ext uri="{FF2B5EF4-FFF2-40B4-BE49-F238E27FC236}">
                <a16:creationId xmlns:a16="http://schemas.microsoft.com/office/drawing/2014/main" id="{74ACDEDB-A5FB-43C4-5A5D-AEE1C6C7AD1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37283645"/>
              </p:ext>
            </p:extLst>
          </p:nvPr>
        </p:nvGraphicFramePr>
        <p:xfrm>
          <a:off x="179837" y="1299997"/>
          <a:ext cx="7200000" cy="7830000"/>
        </p:xfrm>
        <a:graphic>
          <a:graphicData uri="http://schemas.openxmlformats.org/drawingml/2006/table">
            <a:tbl>
              <a:tblPr firstRow="1" bandRow="1">
                <a:tableStyleId>{8FD4443E-F989-4FC4-A0C8-D5A2AF1F390B}</a:tableStyleId>
              </a:tblPr>
              <a:tblGrid>
                <a:gridCol w="534355">
                  <a:extLst>
                    <a:ext uri="{9D8B030D-6E8A-4147-A177-3AD203B41FA5}">
                      <a16:colId xmlns:a16="http://schemas.microsoft.com/office/drawing/2014/main" val="104104899"/>
                    </a:ext>
                  </a:extLst>
                </a:gridCol>
                <a:gridCol w="3581040">
                  <a:extLst>
                    <a:ext uri="{9D8B030D-6E8A-4147-A177-3AD203B41FA5}">
                      <a16:colId xmlns:a16="http://schemas.microsoft.com/office/drawing/2014/main" val="1881063237"/>
                    </a:ext>
                  </a:extLst>
                </a:gridCol>
                <a:gridCol w="983802">
                  <a:extLst>
                    <a:ext uri="{9D8B030D-6E8A-4147-A177-3AD203B41FA5}">
                      <a16:colId xmlns:a16="http://schemas.microsoft.com/office/drawing/2014/main" val="4275037737"/>
                    </a:ext>
                  </a:extLst>
                </a:gridCol>
                <a:gridCol w="2100803">
                  <a:extLst>
                    <a:ext uri="{9D8B030D-6E8A-4147-A177-3AD203B41FA5}">
                      <a16:colId xmlns:a16="http://schemas.microsoft.com/office/drawing/2014/main" val="3533412584"/>
                    </a:ext>
                  </a:extLst>
                </a:gridCol>
              </a:tblGrid>
              <a:tr h="522000">
                <a:tc>
                  <a:txBody>
                    <a:bodyPr/>
                    <a:lstStyle/>
                    <a:p>
                      <a:pPr algn="ctr"/>
                      <a:r>
                        <a:rPr lang="es-CO" sz="1400" dirty="0">
                          <a:latin typeface="Century Gothic" panose="020B0502020202020204" pitchFamily="34" charset="0"/>
                        </a:rPr>
                        <a:t>No.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400" dirty="0">
                          <a:latin typeface="Century Gothic" panose="020B0502020202020204" pitchFamily="34" charset="0"/>
                        </a:rPr>
                        <a:t>SUSTANCIA O PRODUCTO QUÍMICO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400" dirty="0">
                          <a:latin typeface="Century Gothic" panose="020B0502020202020204" pitchFamily="34" charset="0"/>
                        </a:rPr>
                        <a:t>ESTADO FÍSICO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400" dirty="0">
                          <a:latin typeface="Century Gothic" panose="020B0502020202020204" pitchFamily="34" charset="0"/>
                        </a:rPr>
                        <a:t>PICTOGRAMAS GHS DE PELIGRO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62897460"/>
                  </a:ext>
                </a:extLst>
              </a:tr>
              <a:tr h="522000">
                <a:tc>
                  <a:txBody>
                    <a:bodyPr/>
                    <a:lstStyle/>
                    <a:p>
                      <a:pPr algn="l"/>
                      <a:r>
                        <a:rPr lang="es-CO" sz="1400" b="0" dirty="0">
                          <a:latin typeface="Century Gothic" panose="020B0502020202020204" pitchFamily="34" charset="0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CO" sz="1400" b="0" dirty="0">
                          <a:latin typeface="Century Gothic" panose="020B0502020202020204" pitchFamily="34" charset="0"/>
                        </a:rPr>
                        <a:t>Aceite combustible para motor - A.C.P.M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CO" sz="1400" b="0" dirty="0">
                          <a:latin typeface="Century Gothic" panose="020B0502020202020204" pitchFamily="34" charset="0"/>
                        </a:rPr>
                        <a:t>Líquido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CO" sz="1400" b="1" dirty="0">
                        <a:latin typeface="Century Gothic" panose="020B0502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5529382"/>
                  </a:ext>
                </a:extLst>
              </a:tr>
              <a:tr h="522000">
                <a:tc>
                  <a:txBody>
                    <a:bodyPr/>
                    <a:lstStyle/>
                    <a:p>
                      <a:pPr algn="l"/>
                      <a:r>
                        <a:rPr lang="es-CO" sz="1400" b="0" dirty="0">
                          <a:latin typeface="Century Gothic" panose="020B0502020202020204" pitchFamily="34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CO" sz="1400" b="0" dirty="0">
                          <a:latin typeface="Century Gothic" panose="020B0502020202020204" pitchFamily="34" charset="0"/>
                        </a:rPr>
                        <a:t>Acetato de butilo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CO" sz="1400" b="0" dirty="0">
                          <a:latin typeface="Century Gothic" panose="020B0502020202020204" pitchFamily="34" charset="0"/>
                        </a:rPr>
                        <a:t>Líquido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CO" sz="1400" b="1" dirty="0">
                        <a:latin typeface="Century Gothic" panose="020B0502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67352790"/>
                  </a:ext>
                </a:extLst>
              </a:tr>
              <a:tr h="522000">
                <a:tc>
                  <a:txBody>
                    <a:bodyPr/>
                    <a:lstStyle/>
                    <a:p>
                      <a:r>
                        <a:rPr lang="es-CO" sz="1400" b="0" dirty="0">
                          <a:latin typeface="Century Gothic" panose="020B0502020202020204" pitchFamily="34" charset="0"/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400" b="0" dirty="0">
                          <a:latin typeface="Century Gothic" panose="020B0502020202020204" pitchFamily="34" charset="0"/>
                        </a:rPr>
                        <a:t>Acetato de etilo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CO" sz="1400" b="0" dirty="0">
                          <a:latin typeface="Century Gothic" panose="020B0502020202020204" pitchFamily="34" charset="0"/>
                        </a:rPr>
                        <a:t>Líquido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CO" sz="1400" b="1" dirty="0">
                        <a:latin typeface="Century Gothic" panose="020B0502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85079153"/>
                  </a:ext>
                </a:extLst>
              </a:tr>
              <a:tr h="522000">
                <a:tc>
                  <a:txBody>
                    <a:bodyPr/>
                    <a:lstStyle/>
                    <a:p>
                      <a:pPr algn="l"/>
                      <a:r>
                        <a:rPr lang="es-CO" sz="1400" b="0" dirty="0">
                          <a:latin typeface="Century Gothic" panose="020B0502020202020204" pitchFamily="34" charset="0"/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400" b="0" dirty="0">
                          <a:latin typeface="Century Gothic" panose="020B0502020202020204" pitchFamily="34" charset="0"/>
                        </a:rPr>
                        <a:t>Acetato de </a:t>
                      </a:r>
                      <a:r>
                        <a:rPr lang="es-CO" sz="1400" b="0" dirty="0" err="1">
                          <a:latin typeface="Century Gothic" panose="020B0502020202020204" pitchFamily="34" charset="0"/>
                        </a:rPr>
                        <a:t>isobutilo</a:t>
                      </a:r>
                      <a:endParaRPr lang="es-CO" sz="1400" b="0" dirty="0"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CO" sz="1400" b="0" dirty="0">
                          <a:latin typeface="Century Gothic" panose="020B0502020202020204" pitchFamily="34" charset="0"/>
                        </a:rPr>
                        <a:t>Líquido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CO" sz="1400" b="1" dirty="0">
                        <a:latin typeface="Century Gothic" panose="020B0502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39536003"/>
                  </a:ext>
                </a:extLst>
              </a:tr>
              <a:tr h="522000">
                <a:tc>
                  <a:txBody>
                    <a:bodyPr/>
                    <a:lstStyle/>
                    <a:p>
                      <a:pPr algn="l"/>
                      <a:r>
                        <a:rPr lang="es-CO" sz="1400" b="0" dirty="0">
                          <a:latin typeface="Century Gothic" panose="020B0502020202020204" pitchFamily="34" charset="0"/>
                        </a:rPr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400" b="0" dirty="0">
                          <a:latin typeface="Century Gothic" panose="020B0502020202020204" pitchFamily="34" charset="0"/>
                        </a:rPr>
                        <a:t>Acetato de isopropilo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CO" sz="1400" b="0" dirty="0">
                          <a:latin typeface="Century Gothic" panose="020B0502020202020204" pitchFamily="34" charset="0"/>
                        </a:rPr>
                        <a:t>Líquido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CO" sz="1400" b="1" dirty="0">
                        <a:latin typeface="Century Gothic" panose="020B0502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26958066"/>
                  </a:ext>
                </a:extLst>
              </a:tr>
              <a:tr h="522000">
                <a:tc>
                  <a:txBody>
                    <a:bodyPr/>
                    <a:lstStyle/>
                    <a:p>
                      <a:pPr algn="l"/>
                      <a:r>
                        <a:rPr lang="es-CO" sz="1400" b="0" dirty="0">
                          <a:latin typeface="Century Gothic" panose="020B0502020202020204" pitchFamily="34" charset="0"/>
                        </a:rPr>
                        <a:t>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400" b="0" dirty="0">
                          <a:latin typeface="Century Gothic" panose="020B0502020202020204" pitchFamily="34" charset="0"/>
                        </a:rPr>
                        <a:t>Acetato de n-propilo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CO" sz="1400" b="0" dirty="0">
                          <a:latin typeface="Century Gothic" panose="020B0502020202020204" pitchFamily="34" charset="0"/>
                        </a:rPr>
                        <a:t>Líquido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CO" sz="1400" b="1" dirty="0">
                        <a:latin typeface="Century Gothic" panose="020B0502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50616031"/>
                  </a:ext>
                </a:extLst>
              </a:tr>
              <a:tr h="522000">
                <a:tc>
                  <a:txBody>
                    <a:bodyPr/>
                    <a:lstStyle/>
                    <a:p>
                      <a:pPr algn="l"/>
                      <a:r>
                        <a:rPr lang="es-CO" sz="1400" b="0" dirty="0">
                          <a:latin typeface="Century Gothic" panose="020B0502020202020204" pitchFamily="34" charset="0"/>
                        </a:rPr>
                        <a:t>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CO" sz="1400" b="0" dirty="0">
                          <a:latin typeface="Century Gothic" panose="020B0502020202020204" pitchFamily="34" charset="0"/>
                        </a:rPr>
                        <a:t>Acetona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CO" sz="1400" b="0" dirty="0">
                          <a:latin typeface="Century Gothic" panose="020B0502020202020204" pitchFamily="34" charset="0"/>
                        </a:rPr>
                        <a:t>Líquido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CO" sz="1400" b="1" dirty="0">
                        <a:latin typeface="Century Gothic" panose="020B0502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12741246"/>
                  </a:ext>
                </a:extLst>
              </a:tr>
              <a:tr h="522000">
                <a:tc>
                  <a:txBody>
                    <a:bodyPr/>
                    <a:lstStyle/>
                    <a:p>
                      <a:pPr algn="l"/>
                      <a:r>
                        <a:rPr lang="es-CO" sz="1400" b="0" dirty="0">
                          <a:latin typeface="Century Gothic" panose="020B0502020202020204" pitchFamily="34" charset="0"/>
                        </a:rPr>
                        <a:t>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CO" sz="1400" b="0" dirty="0">
                          <a:latin typeface="Century Gothic" panose="020B0502020202020204" pitchFamily="34" charset="0"/>
                        </a:rPr>
                        <a:t>Ácido clorhídrico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CO" sz="1400" b="0" dirty="0">
                          <a:latin typeface="Century Gothic" panose="020B0502020202020204" pitchFamily="34" charset="0"/>
                        </a:rPr>
                        <a:t>Líquido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CO" sz="1400" b="1" dirty="0">
                        <a:latin typeface="Century Gothic" panose="020B0502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97142609"/>
                  </a:ext>
                </a:extLst>
              </a:tr>
              <a:tr h="522000">
                <a:tc>
                  <a:txBody>
                    <a:bodyPr/>
                    <a:lstStyle/>
                    <a:p>
                      <a:pPr algn="l"/>
                      <a:r>
                        <a:rPr lang="es-CO" sz="1400" b="0" dirty="0">
                          <a:latin typeface="Century Gothic" panose="020B0502020202020204" pitchFamily="34" charset="0"/>
                        </a:rPr>
                        <a:t>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400" b="0" dirty="0">
                          <a:latin typeface="Century Gothic" panose="020B0502020202020204" pitchFamily="34" charset="0"/>
                        </a:rPr>
                        <a:t>Ácido sulfúrico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CO" sz="1400" b="0" dirty="0">
                          <a:latin typeface="Century Gothic" panose="020B0502020202020204" pitchFamily="34" charset="0"/>
                        </a:rPr>
                        <a:t>Líquido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CO" sz="1400" b="1" dirty="0">
                        <a:latin typeface="Century Gothic" panose="020B0502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16414015"/>
                  </a:ext>
                </a:extLst>
              </a:tr>
              <a:tr h="522000">
                <a:tc>
                  <a:txBody>
                    <a:bodyPr/>
                    <a:lstStyle/>
                    <a:p>
                      <a:pPr algn="l"/>
                      <a:r>
                        <a:rPr lang="es-CO" sz="1400" b="0" dirty="0">
                          <a:latin typeface="Century Gothic" panose="020B0502020202020204" pitchFamily="34" charset="0"/>
                        </a:rPr>
                        <a:t>10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CO" sz="1400" b="0" dirty="0">
                          <a:latin typeface="Century Gothic" panose="020B0502020202020204" pitchFamily="34" charset="0"/>
                        </a:rPr>
                        <a:t>Alcohol isopropílico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CO" sz="1400" b="0" dirty="0">
                          <a:latin typeface="Century Gothic" panose="020B0502020202020204" pitchFamily="34" charset="0"/>
                        </a:rPr>
                        <a:t>Líquido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CO" sz="1400" b="1" dirty="0">
                        <a:latin typeface="Century Gothic" panose="020B0502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69981011"/>
                  </a:ext>
                </a:extLst>
              </a:tr>
              <a:tr h="522000">
                <a:tc>
                  <a:txBody>
                    <a:bodyPr/>
                    <a:lstStyle/>
                    <a:p>
                      <a:pPr algn="l"/>
                      <a:r>
                        <a:rPr lang="es-CO" sz="1400" b="0" dirty="0">
                          <a:latin typeface="Century Gothic" panose="020B0502020202020204" pitchFamily="34" charset="0"/>
                        </a:rPr>
                        <a:t>11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CO" sz="1400" b="0" dirty="0">
                          <a:latin typeface="Century Gothic" panose="020B0502020202020204" pitchFamily="34" charset="0"/>
                        </a:rPr>
                        <a:t>Amoniaco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CO" sz="1400" b="0" dirty="0">
                          <a:latin typeface="Century Gothic" panose="020B0502020202020204" pitchFamily="34" charset="0"/>
                        </a:rPr>
                        <a:t>Líquido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CO" sz="1400" b="1" dirty="0">
                        <a:latin typeface="Century Gothic" panose="020B0502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61351516"/>
                  </a:ext>
                </a:extLst>
              </a:tr>
              <a:tr h="522000">
                <a:tc>
                  <a:txBody>
                    <a:bodyPr/>
                    <a:lstStyle/>
                    <a:p>
                      <a:pPr algn="l"/>
                      <a:r>
                        <a:rPr lang="es-CO" sz="1400" b="0" dirty="0">
                          <a:latin typeface="Century Gothic" panose="020B0502020202020204" pitchFamily="34" charset="0"/>
                        </a:rPr>
                        <a:t>12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CO" sz="1400" b="0" dirty="0">
                          <a:latin typeface="Century Gothic" panose="020B0502020202020204" pitchFamily="34" charset="0"/>
                        </a:rPr>
                        <a:t>Anhidrido acético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CO" sz="1400" b="0" dirty="0">
                          <a:latin typeface="Century Gothic" panose="020B0502020202020204" pitchFamily="34" charset="0"/>
                        </a:rPr>
                        <a:t>Líquido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CO" sz="1400" b="1" dirty="0">
                        <a:latin typeface="Century Gothic" panose="020B0502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77626774"/>
                  </a:ext>
                </a:extLst>
              </a:tr>
              <a:tr h="522000">
                <a:tc>
                  <a:txBody>
                    <a:bodyPr/>
                    <a:lstStyle/>
                    <a:p>
                      <a:pPr algn="l"/>
                      <a:r>
                        <a:rPr lang="es-CO" sz="1400" b="0" dirty="0">
                          <a:latin typeface="Century Gothic" panose="020B0502020202020204" pitchFamily="34" charset="0"/>
                        </a:rPr>
                        <a:t>13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CO" sz="1400" b="0" dirty="0">
                          <a:latin typeface="Century Gothic" panose="020B0502020202020204" pitchFamily="34" charset="0"/>
                        </a:rPr>
                        <a:t>Butanol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CO" sz="1400" b="0" dirty="0">
                          <a:latin typeface="Century Gothic" panose="020B0502020202020204" pitchFamily="34" charset="0"/>
                        </a:rPr>
                        <a:t>Líquido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CO" sz="1400" b="1" dirty="0">
                        <a:latin typeface="Century Gothic" panose="020B0502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45735500"/>
                  </a:ext>
                </a:extLst>
              </a:tr>
              <a:tr h="522000">
                <a:tc>
                  <a:txBody>
                    <a:bodyPr/>
                    <a:lstStyle/>
                    <a:p>
                      <a:pPr algn="l"/>
                      <a:r>
                        <a:rPr lang="es-CO" sz="1400" b="0" dirty="0">
                          <a:latin typeface="Century Gothic" panose="020B0502020202020204" pitchFamily="34" charset="0"/>
                        </a:rPr>
                        <a:t>14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CO" sz="1400" b="0" dirty="0">
                          <a:latin typeface="Century Gothic" panose="020B0502020202020204" pitchFamily="34" charset="0"/>
                        </a:rPr>
                        <a:t>Carbonato de sodio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CO" sz="1400" b="0" dirty="0">
                          <a:latin typeface="Century Gothic" panose="020B0502020202020204" pitchFamily="34" charset="0"/>
                        </a:rPr>
                        <a:t>Sólido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CO" sz="1400" b="1" dirty="0">
                        <a:latin typeface="Century Gothic" panose="020B0502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03419399"/>
                  </a:ext>
                </a:extLst>
              </a:tr>
            </a:tbl>
          </a:graphicData>
        </a:graphic>
      </p:graphicFrame>
      <p:grpSp>
        <p:nvGrpSpPr>
          <p:cNvPr id="2" name="Grupo 1">
            <a:extLst>
              <a:ext uri="{FF2B5EF4-FFF2-40B4-BE49-F238E27FC236}">
                <a16:creationId xmlns:a16="http://schemas.microsoft.com/office/drawing/2014/main" id="{7641B834-259F-3C7F-474A-C24FFFD852F9}"/>
              </a:ext>
            </a:extLst>
          </p:cNvPr>
          <p:cNvGrpSpPr/>
          <p:nvPr/>
        </p:nvGrpSpPr>
        <p:grpSpPr>
          <a:xfrm>
            <a:off x="5338149" y="1833481"/>
            <a:ext cx="1513731" cy="505160"/>
            <a:chOff x="5336663" y="1834865"/>
            <a:chExt cx="1513731" cy="505160"/>
          </a:xfrm>
        </p:grpSpPr>
        <p:pic>
          <p:nvPicPr>
            <p:cNvPr id="8" name="Imagen 7">
              <a:extLst>
                <a:ext uri="{FF2B5EF4-FFF2-40B4-BE49-F238E27FC236}">
                  <a16:creationId xmlns:a16="http://schemas.microsoft.com/office/drawing/2014/main" id="{D8100C3A-DDE5-9405-3327-9155AFA13517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36663" y="1834865"/>
              <a:ext cx="504000" cy="504000"/>
            </a:xfrm>
            <a:prstGeom prst="rect">
              <a:avLst/>
            </a:prstGeom>
          </p:spPr>
        </p:pic>
        <p:pic>
          <p:nvPicPr>
            <p:cNvPr id="10" name="Imagen 9">
              <a:extLst>
                <a:ext uri="{FF2B5EF4-FFF2-40B4-BE49-F238E27FC236}">
                  <a16:creationId xmlns:a16="http://schemas.microsoft.com/office/drawing/2014/main" id="{364E4D47-B919-53F5-C55C-16665590682B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42304" y="1836025"/>
              <a:ext cx="504000" cy="504000"/>
            </a:xfrm>
            <a:prstGeom prst="rect">
              <a:avLst/>
            </a:prstGeom>
          </p:spPr>
        </p:pic>
        <p:pic>
          <p:nvPicPr>
            <p:cNvPr id="14" name="Imagen 13">
              <a:extLst>
                <a:ext uri="{FF2B5EF4-FFF2-40B4-BE49-F238E27FC236}">
                  <a16:creationId xmlns:a16="http://schemas.microsoft.com/office/drawing/2014/main" id="{A9A27C5A-B2E7-432B-2F28-11A10FF7947C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46394" y="1836025"/>
              <a:ext cx="504000" cy="504000"/>
            </a:xfrm>
            <a:prstGeom prst="rect">
              <a:avLst/>
            </a:prstGeom>
          </p:spPr>
        </p:pic>
      </p:grpSp>
      <p:grpSp>
        <p:nvGrpSpPr>
          <p:cNvPr id="3" name="Grupo 2">
            <a:extLst>
              <a:ext uri="{FF2B5EF4-FFF2-40B4-BE49-F238E27FC236}">
                <a16:creationId xmlns:a16="http://schemas.microsoft.com/office/drawing/2014/main" id="{D6785464-6348-46F7-2025-5AB730E4B700}"/>
              </a:ext>
            </a:extLst>
          </p:cNvPr>
          <p:cNvGrpSpPr/>
          <p:nvPr/>
        </p:nvGrpSpPr>
        <p:grpSpPr>
          <a:xfrm>
            <a:off x="5338224" y="2350544"/>
            <a:ext cx="1009820" cy="506381"/>
            <a:chOff x="5336738" y="2351928"/>
            <a:chExt cx="1009820" cy="506381"/>
          </a:xfrm>
        </p:grpSpPr>
        <p:pic>
          <p:nvPicPr>
            <p:cNvPr id="22" name="Imagen 21">
              <a:extLst>
                <a:ext uri="{FF2B5EF4-FFF2-40B4-BE49-F238E27FC236}">
                  <a16:creationId xmlns:a16="http://schemas.microsoft.com/office/drawing/2014/main" id="{9814166B-32E0-297D-3CFB-364C8600CE7D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36738" y="2354309"/>
              <a:ext cx="504000" cy="504000"/>
            </a:xfrm>
            <a:prstGeom prst="rect">
              <a:avLst/>
            </a:prstGeom>
          </p:spPr>
        </p:pic>
        <p:pic>
          <p:nvPicPr>
            <p:cNvPr id="24" name="Imagen 23">
              <a:extLst>
                <a:ext uri="{FF2B5EF4-FFF2-40B4-BE49-F238E27FC236}">
                  <a16:creationId xmlns:a16="http://schemas.microsoft.com/office/drawing/2014/main" id="{0C9645A1-4AA1-5C82-63F1-78963E066097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42558" y="2351928"/>
              <a:ext cx="504000" cy="504000"/>
            </a:xfrm>
            <a:prstGeom prst="rect">
              <a:avLst/>
            </a:prstGeom>
          </p:spPr>
        </p:pic>
      </p:grpSp>
      <p:grpSp>
        <p:nvGrpSpPr>
          <p:cNvPr id="30" name="Grupo 29">
            <a:extLst>
              <a:ext uri="{FF2B5EF4-FFF2-40B4-BE49-F238E27FC236}">
                <a16:creationId xmlns:a16="http://schemas.microsoft.com/office/drawing/2014/main" id="{14A6EAEA-9714-211B-AABE-5A23E83EBCE0}"/>
              </a:ext>
            </a:extLst>
          </p:cNvPr>
          <p:cNvGrpSpPr/>
          <p:nvPr/>
        </p:nvGrpSpPr>
        <p:grpSpPr>
          <a:xfrm>
            <a:off x="5335047" y="5483612"/>
            <a:ext cx="1010364" cy="504000"/>
            <a:chOff x="5333561" y="5484996"/>
            <a:chExt cx="1010364" cy="504000"/>
          </a:xfrm>
        </p:grpSpPr>
        <p:pic>
          <p:nvPicPr>
            <p:cNvPr id="59" name="Imagen 58">
              <a:extLst>
                <a:ext uri="{FF2B5EF4-FFF2-40B4-BE49-F238E27FC236}">
                  <a16:creationId xmlns:a16="http://schemas.microsoft.com/office/drawing/2014/main" id="{42D631F6-658D-20E2-8C7B-58EDCA01D2EE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33561" y="5484996"/>
              <a:ext cx="504000" cy="504000"/>
            </a:xfrm>
            <a:prstGeom prst="rect">
              <a:avLst/>
            </a:prstGeom>
          </p:spPr>
        </p:pic>
        <p:pic>
          <p:nvPicPr>
            <p:cNvPr id="61" name="Imagen 60">
              <a:extLst>
                <a:ext uri="{FF2B5EF4-FFF2-40B4-BE49-F238E27FC236}">
                  <a16:creationId xmlns:a16="http://schemas.microsoft.com/office/drawing/2014/main" id="{A6E76E2A-ED7D-E5F6-1289-CB1CC390A4D6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39925" y="5484996"/>
              <a:ext cx="504000" cy="504000"/>
            </a:xfrm>
            <a:prstGeom prst="rect">
              <a:avLst/>
            </a:prstGeom>
          </p:spPr>
        </p:pic>
      </p:grpSp>
      <p:pic>
        <p:nvPicPr>
          <p:cNvPr id="130" name="Imagen 129">
            <a:extLst>
              <a:ext uri="{FF2B5EF4-FFF2-40B4-BE49-F238E27FC236}">
                <a16:creationId xmlns:a16="http://schemas.microsoft.com/office/drawing/2014/main" id="{EDE4C57C-3C24-FC03-F624-1E257B08A93C}"/>
              </a:ext>
            </a:extLst>
          </p:cNvPr>
          <p:cNvPicPr preferRelativeResize="0">
            <a:picLocks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5049" y="6005898"/>
            <a:ext cx="504000" cy="504000"/>
          </a:xfrm>
          <a:prstGeom prst="rect">
            <a:avLst/>
          </a:prstGeom>
        </p:spPr>
      </p:pic>
      <p:grpSp>
        <p:nvGrpSpPr>
          <p:cNvPr id="34" name="Grupo 33">
            <a:extLst>
              <a:ext uri="{FF2B5EF4-FFF2-40B4-BE49-F238E27FC236}">
                <a16:creationId xmlns:a16="http://schemas.microsoft.com/office/drawing/2014/main" id="{81D9650F-8579-2EB4-6F57-6B10E342270C}"/>
              </a:ext>
            </a:extLst>
          </p:cNvPr>
          <p:cNvGrpSpPr/>
          <p:nvPr/>
        </p:nvGrpSpPr>
        <p:grpSpPr>
          <a:xfrm>
            <a:off x="5335047" y="7048758"/>
            <a:ext cx="1514055" cy="506477"/>
            <a:chOff x="5333561" y="7050142"/>
            <a:chExt cx="1514055" cy="506477"/>
          </a:xfrm>
        </p:grpSpPr>
        <p:pic>
          <p:nvPicPr>
            <p:cNvPr id="138" name="Imagen 137">
              <a:extLst>
                <a:ext uri="{FF2B5EF4-FFF2-40B4-BE49-F238E27FC236}">
                  <a16:creationId xmlns:a16="http://schemas.microsoft.com/office/drawing/2014/main" id="{8E98D727-A586-1080-EAAA-D0ECE270F9C7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33561" y="7052619"/>
              <a:ext cx="504000" cy="504000"/>
            </a:xfrm>
            <a:prstGeom prst="rect">
              <a:avLst/>
            </a:prstGeom>
          </p:spPr>
        </p:pic>
        <p:pic>
          <p:nvPicPr>
            <p:cNvPr id="140" name="Imagen 139">
              <a:extLst>
                <a:ext uri="{FF2B5EF4-FFF2-40B4-BE49-F238E27FC236}">
                  <a16:creationId xmlns:a16="http://schemas.microsoft.com/office/drawing/2014/main" id="{27BCD707-5524-659C-A882-1CB37C2B026C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43616" y="7050142"/>
              <a:ext cx="504000" cy="504000"/>
            </a:xfrm>
            <a:prstGeom prst="rect">
              <a:avLst/>
            </a:prstGeom>
          </p:spPr>
        </p:pic>
        <p:pic>
          <p:nvPicPr>
            <p:cNvPr id="142" name="Imagen 141">
              <a:extLst>
                <a:ext uri="{FF2B5EF4-FFF2-40B4-BE49-F238E27FC236}">
                  <a16:creationId xmlns:a16="http://schemas.microsoft.com/office/drawing/2014/main" id="{CBF8825A-F7B2-43A1-A891-D2ED5D108DC1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37793" y="7050142"/>
              <a:ext cx="504000" cy="504000"/>
            </a:xfrm>
            <a:prstGeom prst="rect">
              <a:avLst/>
            </a:prstGeom>
          </p:spPr>
        </p:pic>
      </p:grpSp>
      <p:grpSp>
        <p:nvGrpSpPr>
          <p:cNvPr id="36" name="Grupo 35">
            <a:extLst>
              <a:ext uri="{FF2B5EF4-FFF2-40B4-BE49-F238E27FC236}">
                <a16:creationId xmlns:a16="http://schemas.microsoft.com/office/drawing/2014/main" id="{0B341A0F-5E96-6B46-C813-8E5921850EE6}"/>
              </a:ext>
            </a:extLst>
          </p:cNvPr>
          <p:cNvGrpSpPr/>
          <p:nvPr/>
        </p:nvGrpSpPr>
        <p:grpSpPr>
          <a:xfrm>
            <a:off x="5334753" y="7571902"/>
            <a:ext cx="1516731" cy="504000"/>
            <a:chOff x="5333267" y="7573286"/>
            <a:chExt cx="1516731" cy="504000"/>
          </a:xfrm>
        </p:grpSpPr>
        <p:pic>
          <p:nvPicPr>
            <p:cNvPr id="144" name="Imagen 143">
              <a:extLst>
                <a:ext uri="{FF2B5EF4-FFF2-40B4-BE49-F238E27FC236}">
                  <a16:creationId xmlns:a16="http://schemas.microsoft.com/office/drawing/2014/main" id="{C28F1D63-523A-9600-F46B-1F1B889D3A7F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45998" y="7573286"/>
              <a:ext cx="504000" cy="504000"/>
            </a:xfrm>
            <a:prstGeom prst="rect">
              <a:avLst/>
            </a:prstGeom>
          </p:spPr>
        </p:pic>
        <p:pic>
          <p:nvPicPr>
            <p:cNvPr id="146" name="Imagen 145">
              <a:extLst>
                <a:ext uri="{FF2B5EF4-FFF2-40B4-BE49-F238E27FC236}">
                  <a16:creationId xmlns:a16="http://schemas.microsoft.com/office/drawing/2014/main" id="{2BCC5462-9536-8048-56FB-BDA0892645E7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33267" y="7573286"/>
              <a:ext cx="504000" cy="504000"/>
            </a:xfrm>
            <a:prstGeom prst="rect">
              <a:avLst/>
            </a:prstGeom>
          </p:spPr>
        </p:pic>
        <p:pic>
          <p:nvPicPr>
            <p:cNvPr id="148" name="Imagen 147">
              <a:extLst>
                <a:ext uri="{FF2B5EF4-FFF2-40B4-BE49-F238E27FC236}">
                  <a16:creationId xmlns:a16="http://schemas.microsoft.com/office/drawing/2014/main" id="{81F5261D-F554-B7DC-5C07-4593C7DCF58C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37843" y="7573286"/>
              <a:ext cx="504000" cy="504000"/>
            </a:xfrm>
            <a:prstGeom prst="rect">
              <a:avLst/>
            </a:prstGeom>
          </p:spPr>
        </p:pic>
      </p:grpSp>
      <p:grpSp>
        <p:nvGrpSpPr>
          <p:cNvPr id="38" name="Grupo 37">
            <a:extLst>
              <a:ext uri="{FF2B5EF4-FFF2-40B4-BE49-F238E27FC236}">
                <a16:creationId xmlns:a16="http://schemas.microsoft.com/office/drawing/2014/main" id="{C1BD69E4-4200-72DA-5F7B-E64A1FA42835}"/>
              </a:ext>
            </a:extLst>
          </p:cNvPr>
          <p:cNvGrpSpPr/>
          <p:nvPr/>
        </p:nvGrpSpPr>
        <p:grpSpPr>
          <a:xfrm>
            <a:off x="5334740" y="8093394"/>
            <a:ext cx="1519172" cy="504001"/>
            <a:chOff x="5333254" y="8094778"/>
            <a:chExt cx="1519172" cy="504001"/>
          </a:xfrm>
        </p:grpSpPr>
        <p:pic>
          <p:nvPicPr>
            <p:cNvPr id="150" name="Imagen 149">
              <a:extLst>
                <a:ext uri="{FF2B5EF4-FFF2-40B4-BE49-F238E27FC236}">
                  <a16:creationId xmlns:a16="http://schemas.microsoft.com/office/drawing/2014/main" id="{D865BD60-BB06-20CB-257E-DB7666E57524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33254" y="8094778"/>
              <a:ext cx="504000" cy="504000"/>
            </a:xfrm>
            <a:prstGeom prst="rect">
              <a:avLst/>
            </a:prstGeom>
          </p:spPr>
        </p:pic>
        <p:pic>
          <p:nvPicPr>
            <p:cNvPr id="152" name="Imagen 151">
              <a:extLst>
                <a:ext uri="{FF2B5EF4-FFF2-40B4-BE49-F238E27FC236}">
                  <a16:creationId xmlns:a16="http://schemas.microsoft.com/office/drawing/2014/main" id="{2C221979-00B3-DB10-A0C9-9939741AE60B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37842" y="8094778"/>
              <a:ext cx="504000" cy="504000"/>
            </a:xfrm>
            <a:prstGeom prst="rect">
              <a:avLst/>
            </a:prstGeom>
          </p:spPr>
        </p:pic>
        <p:pic>
          <p:nvPicPr>
            <p:cNvPr id="155" name="Imagen 154">
              <a:extLst>
                <a:ext uri="{FF2B5EF4-FFF2-40B4-BE49-F238E27FC236}">
                  <a16:creationId xmlns:a16="http://schemas.microsoft.com/office/drawing/2014/main" id="{E4681C1E-35E8-0F7B-66EE-C64AA8E3DC85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48426" y="8094779"/>
              <a:ext cx="504000" cy="504000"/>
            </a:xfrm>
            <a:prstGeom prst="rect">
              <a:avLst/>
            </a:prstGeom>
          </p:spPr>
        </p:pic>
      </p:grpSp>
      <p:pic>
        <p:nvPicPr>
          <p:cNvPr id="157" name="Imagen 156">
            <a:extLst>
              <a:ext uri="{FF2B5EF4-FFF2-40B4-BE49-F238E27FC236}">
                <a16:creationId xmlns:a16="http://schemas.microsoft.com/office/drawing/2014/main" id="{C654D0B3-113F-F261-803A-DF19A16F85DB}"/>
              </a:ext>
            </a:extLst>
          </p:cNvPr>
          <p:cNvPicPr preferRelativeResize="0">
            <a:picLocks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5841" y="8617212"/>
            <a:ext cx="504000" cy="504000"/>
          </a:xfrm>
          <a:prstGeom prst="rect">
            <a:avLst/>
          </a:prstGeom>
        </p:spPr>
      </p:pic>
      <p:grpSp>
        <p:nvGrpSpPr>
          <p:cNvPr id="5" name="Grupo 4">
            <a:extLst>
              <a:ext uri="{FF2B5EF4-FFF2-40B4-BE49-F238E27FC236}">
                <a16:creationId xmlns:a16="http://schemas.microsoft.com/office/drawing/2014/main" id="{B7162D1F-B3DE-68D3-DE92-DC0AAB929B83}"/>
              </a:ext>
            </a:extLst>
          </p:cNvPr>
          <p:cNvGrpSpPr/>
          <p:nvPr/>
        </p:nvGrpSpPr>
        <p:grpSpPr>
          <a:xfrm>
            <a:off x="5337239" y="2870965"/>
            <a:ext cx="1009820" cy="506381"/>
            <a:chOff x="5336738" y="2351928"/>
            <a:chExt cx="1009820" cy="506381"/>
          </a:xfrm>
        </p:grpSpPr>
        <p:pic>
          <p:nvPicPr>
            <p:cNvPr id="7" name="Imagen 6">
              <a:extLst>
                <a:ext uri="{FF2B5EF4-FFF2-40B4-BE49-F238E27FC236}">
                  <a16:creationId xmlns:a16="http://schemas.microsoft.com/office/drawing/2014/main" id="{72E073CE-95A6-B55E-87D5-F9E38DA836A4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36738" y="2354309"/>
              <a:ext cx="504000" cy="504000"/>
            </a:xfrm>
            <a:prstGeom prst="rect">
              <a:avLst/>
            </a:prstGeom>
          </p:spPr>
        </p:pic>
        <p:pic>
          <p:nvPicPr>
            <p:cNvPr id="9" name="Imagen 8">
              <a:extLst>
                <a:ext uri="{FF2B5EF4-FFF2-40B4-BE49-F238E27FC236}">
                  <a16:creationId xmlns:a16="http://schemas.microsoft.com/office/drawing/2014/main" id="{35E50497-FCDF-763E-66BA-98FFAFA88428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42558" y="2351928"/>
              <a:ext cx="504000" cy="504000"/>
            </a:xfrm>
            <a:prstGeom prst="rect">
              <a:avLst/>
            </a:prstGeom>
          </p:spPr>
        </p:pic>
      </p:grpSp>
      <p:grpSp>
        <p:nvGrpSpPr>
          <p:cNvPr id="11" name="Grupo 10">
            <a:extLst>
              <a:ext uri="{FF2B5EF4-FFF2-40B4-BE49-F238E27FC236}">
                <a16:creationId xmlns:a16="http://schemas.microsoft.com/office/drawing/2014/main" id="{310A0FD8-3551-D9FD-3F8B-9ABD0F80CACC}"/>
              </a:ext>
            </a:extLst>
          </p:cNvPr>
          <p:cNvGrpSpPr/>
          <p:nvPr/>
        </p:nvGrpSpPr>
        <p:grpSpPr>
          <a:xfrm>
            <a:off x="5337239" y="3393767"/>
            <a:ext cx="1009820" cy="506381"/>
            <a:chOff x="5336738" y="2351928"/>
            <a:chExt cx="1009820" cy="506381"/>
          </a:xfrm>
        </p:grpSpPr>
        <p:pic>
          <p:nvPicPr>
            <p:cNvPr id="15" name="Imagen 14">
              <a:extLst>
                <a:ext uri="{FF2B5EF4-FFF2-40B4-BE49-F238E27FC236}">
                  <a16:creationId xmlns:a16="http://schemas.microsoft.com/office/drawing/2014/main" id="{9A9A6F1A-A0E9-DCD3-7C01-082ABEE6D9D8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36738" y="2354309"/>
              <a:ext cx="504000" cy="504000"/>
            </a:xfrm>
            <a:prstGeom prst="rect">
              <a:avLst/>
            </a:prstGeom>
          </p:spPr>
        </p:pic>
        <p:pic>
          <p:nvPicPr>
            <p:cNvPr id="16" name="Imagen 15">
              <a:extLst>
                <a:ext uri="{FF2B5EF4-FFF2-40B4-BE49-F238E27FC236}">
                  <a16:creationId xmlns:a16="http://schemas.microsoft.com/office/drawing/2014/main" id="{34CB7B84-BCDD-47B3-762D-047507142718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42558" y="2351928"/>
              <a:ext cx="504000" cy="504000"/>
            </a:xfrm>
            <a:prstGeom prst="rect">
              <a:avLst/>
            </a:prstGeom>
          </p:spPr>
        </p:pic>
      </p:grpSp>
      <p:grpSp>
        <p:nvGrpSpPr>
          <p:cNvPr id="17" name="Grupo 16">
            <a:extLst>
              <a:ext uri="{FF2B5EF4-FFF2-40B4-BE49-F238E27FC236}">
                <a16:creationId xmlns:a16="http://schemas.microsoft.com/office/drawing/2014/main" id="{1C3D7699-6D5E-8678-2489-3DE493C38A11}"/>
              </a:ext>
            </a:extLst>
          </p:cNvPr>
          <p:cNvGrpSpPr/>
          <p:nvPr/>
        </p:nvGrpSpPr>
        <p:grpSpPr>
          <a:xfrm>
            <a:off x="5337239" y="3919057"/>
            <a:ext cx="1009820" cy="506381"/>
            <a:chOff x="5336738" y="2351928"/>
            <a:chExt cx="1009820" cy="506381"/>
          </a:xfrm>
        </p:grpSpPr>
        <p:pic>
          <p:nvPicPr>
            <p:cNvPr id="18" name="Imagen 17">
              <a:extLst>
                <a:ext uri="{FF2B5EF4-FFF2-40B4-BE49-F238E27FC236}">
                  <a16:creationId xmlns:a16="http://schemas.microsoft.com/office/drawing/2014/main" id="{965EA77E-068C-632C-C6B0-F9AF576664F8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36738" y="2354309"/>
              <a:ext cx="504000" cy="504000"/>
            </a:xfrm>
            <a:prstGeom prst="rect">
              <a:avLst/>
            </a:prstGeom>
          </p:spPr>
        </p:pic>
        <p:pic>
          <p:nvPicPr>
            <p:cNvPr id="19" name="Imagen 18">
              <a:extLst>
                <a:ext uri="{FF2B5EF4-FFF2-40B4-BE49-F238E27FC236}">
                  <a16:creationId xmlns:a16="http://schemas.microsoft.com/office/drawing/2014/main" id="{50AAAC83-3901-3FE4-6E61-EFE29C480422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42558" y="2351928"/>
              <a:ext cx="504000" cy="504000"/>
            </a:xfrm>
            <a:prstGeom prst="rect">
              <a:avLst/>
            </a:prstGeom>
          </p:spPr>
        </p:pic>
      </p:grpSp>
      <p:grpSp>
        <p:nvGrpSpPr>
          <p:cNvPr id="20" name="Grupo 19">
            <a:extLst>
              <a:ext uri="{FF2B5EF4-FFF2-40B4-BE49-F238E27FC236}">
                <a16:creationId xmlns:a16="http://schemas.microsoft.com/office/drawing/2014/main" id="{0B3EBF9D-B541-3AEB-8077-D45A0A230C3F}"/>
              </a:ext>
            </a:extLst>
          </p:cNvPr>
          <p:cNvGrpSpPr/>
          <p:nvPr/>
        </p:nvGrpSpPr>
        <p:grpSpPr>
          <a:xfrm>
            <a:off x="5336329" y="4436990"/>
            <a:ext cx="1009820" cy="506381"/>
            <a:chOff x="5336738" y="2351928"/>
            <a:chExt cx="1009820" cy="506381"/>
          </a:xfrm>
        </p:grpSpPr>
        <p:pic>
          <p:nvPicPr>
            <p:cNvPr id="21" name="Imagen 20">
              <a:extLst>
                <a:ext uri="{FF2B5EF4-FFF2-40B4-BE49-F238E27FC236}">
                  <a16:creationId xmlns:a16="http://schemas.microsoft.com/office/drawing/2014/main" id="{0FFF94CA-A6C3-C1D3-8505-C8607E5D974C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36738" y="2354309"/>
              <a:ext cx="504000" cy="504000"/>
            </a:xfrm>
            <a:prstGeom prst="rect">
              <a:avLst/>
            </a:prstGeom>
          </p:spPr>
        </p:pic>
        <p:pic>
          <p:nvPicPr>
            <p:cNvPr id="23" name="Imagen 22">
              <a:extLst>
                <a:ext uri="{FF2B5EF4-FFF2-40B4-BE49-F238E27FC236}">
                  <a16:creationId xmlns:a16="http://schemas.microsoft.com/office/drawing/2014/main" id="{FEA5019D-CB1B-F1EA-144B-773B2509E065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42558" y="2351928"/>
              <a:ext cx="504000" cy="504000"/>
            </a:xfrm>
            <a:prstGeom prst="rect">
              <a:avLst/>
            </a:prstGeom>
          </p:spPr>
        </p:pic>
      </p:grpSp>
      <p:grpSp>
        <p:nvGrpSpPr>
          <p:cNvPr id="26" name="Grupo 25">
            <a:extLst>
              <a:ext uri="{FF2B5EF4-FFF2-40B4-BE49-F238E27FC236}">
                <a16:creationId xmlns:a16="http://schemas.microsoft.com/office/drawing/2014/main" id="{7C811214-B118-1D13-1DC2-93BD6963C0A9}"/>
              </a:ext>
            </a:extLst>
          </p:cNvPr>
          <p:cNvGrpSpPr/>
          <p:nvPr/>
        </p:nvGrpSpPr>
        <p:grpSpPr>
          <a:xfrm>
            <a:off x="5336329" y="4961303"/>
            <a:ext cx="1009820" cy="506381"/>
            <a:chOff x="5336738" y="2351928"/>
            <a:chExt cx="1009820" cy="506381"/>
          </a:xfrm>
        </p:grpSpPr>
        <p:pic>
          <p:nvPicPr>
            <p:cNvPr id="27" name="Imagen 26">
              <a:extLst>
                <a:ext uri="{FF2B5EF4-FFF2-40B4-BE49-F238E27FC236}">
                  <a16:creationId xmlns:a16="http://schemas.microsoft.com/office/drawing/2014/main" id="{9E5F6612-FCDB-0DE7-3751-51F01E8729B2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36738" y="2354309"/>
              <a:ext cx="504000" cy="504000"/>
            </a:xfrm>
            <a:prstGeom prst="rect">
              <a:avLst/>
            </a:prstGeom>
          </p:spPr>
        </p:pic>
        <p:pic>
          <p:nvPicPr>
            <p:cNvPr id="28" name="Imagen 27">
              <a:extLst>
                <a:ext uri="{FF2B5EF4-FFF2-40B4-BE49-F238E27FC236}">
                  <a16:creationId xmlns:a16="http://schemas.microsoft.com/office/drawing/2014/main" id="{F1546E29-7105-05EA-C47B-0211C9DF597D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42558" y="2351928"/>
              <a:ext cx="504000" cy="504000"/>
            </a:xfrm>
            <a:prstGeom prst="rect">
              <a:avLst/>
            </a:prstGeom>
          </p:spPr>
        </p:pic>
      </p:grpSp>
      <p:grpSp>
        <p:nvGrpSpPr>
          <p:cNvPr id="31" name="Grupo 30">
            <a:extLst>
              <a:ext uri="{FF2B5EF4-FFF2-40B4-BE49-F238E27FC236}">
                <a16:creationId xmlns:a16="http://schemas.microsoft.com/office/drawing/2014/main" id="{F1EEAA31-AE2F-2193-6A5D-F515ECB09253}"/>
              </a:ext>
            </a:extLst>
          </p:cNvPr>
          <p:cNvGrpSpPr/>
          <p:nvPr/>
        </p:nvGrpSpPr>
        <p:grpSpPr>
          <a:xfrm>
            <a:off x="5335591" y="6530760"/>
            <a:ext cx="1009820" cy="506381"/>
            <a:chOff x="5336738" y="2351928"/>
            <a:chExt cx="1009820" cy="506381"/>
          </a:xfrm>
        </p:grpSpPr>
        <p:pic>
          <p:nvPicPr>
            <p:cNvPr id="32" name="Imagen 31">
              <a:extLst>
                <a:ext uri="{FF2B5EF4-FFF2-40B4-BE49-F238E27FC236}">
                  <a16:creationId xmlns:a16="http://schemas.microsoft.com/office/drawing/2014/main" id="{2173A8E9-4993-AEFF-96C6-4BCEBC57FC63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36738" y="2354309"/>
              <a:ext cx="504000" cy="504000"/>
            </a:xfrm>
            <a:prstGeom prst="rect">
              <a:avLst/>
            </a:prstGeom>
          </p:spPr>
        </p:pic>
        <p:pic>
          <p:nvPicPr>
            <p:cNvPr id="33" name="Imagen 32">
              <a:extLst>
                <a:ext uri="{FF2B5EF4-FFF2-40B4-BE49-F238E27FC236}">
                  <a16:creationId xmlns:a16="http://schemas.microsoft.com/office/drawing/2014/main" id="{6C70E4FD-430A-A17E-2D38-6B62F11F518B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42558" y="2351928"/>
              <a:ext cx="504000" cy="504000"/>
            </a:xfrm>
            <a:prstGeom prst="rect">
              <a:avLst/>
            </a:prstGeom>
          </p:spPr>
        </p:pic>
      </p:grpSp>
      <p:sp>
        <p:nvSpPr>
          <p:cNvPr id="37" name="CuadroTexto 36">
            <a:extLst>
              <a:ext uri="{FF2B5EF4-FFF2-40B4-BE49-F238E27FC236}">
                <a16:creationId xmlns:a16="http://schemas.microsoft.com/office/drawing/2014/main" id="{6F89DC9A-5E0F-14EC-083C-51F605A86B96}"/>
              </a:ext>
            </a:extLst>
          </p:cNvPr>
          <p:cNvSpPr txBox="1"/>
          <p:nvPr/>
        </p:nvSpPr>
        <p:spPr>
          <a:xfrm>
            <a:off x="1451725" y="305877"/>
            <a:ext cx="6107947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2000" b="1" spc="-150" dirty="0">
                <a:gradFill flip="none" rotWithShape="1">
                  <a:gsLst>
                    <a:gs pos="0">
                      <a:srgbClr val="11317E">
                        <a:shade val="30000"/>
                        <a:satMod val="115000"/>
                      </a:srgbClr>
                    </a:gs>
                    <a:gs pos="50000">
                      <a:srgbClr val="11317E">
                        <a:shade val="67500"/>
                        <a:satMod val="115000"/>
                      </a:srgbClr>
                    </a:gs>
                    <a:gs pos="100000">
                      <a:srgbClr val="11317E">
                        <a:shade val="100000"/>
                        <a:satMod val="115000"/>
                      </a:srgbClr>
                    </a:gs>
                  </a:gsLst>
                  <a:lin ang="0" scaled="1"/>
                  <a:tileRect/>
                </a:gradFill>
                <a:latin typeface="Century Gothic" panose="020B0502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SUSTANCIAS Y PRODUCTOS QUÍMICOS SUJETOS A CONTROL Y FISCALIZACIÓN EN COLOMBIA DE ACUERDO A LA RESOLUCIÓN 0001 DEL 2015.</a:t>
            </a:r>
          </a:p>
        </p:txBody>
      </p:sp>
    </p:spTree>
    <p:extLst>
      <p:ext uri="{BB962C8B-B14F-4D97-AF65-F5344CB8AC3E}">
        <p14:creationId xmlns:p14="http://schemas.microsoft.com/office/powerpoint/2010/main" val="39014265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3D0DE9-1941-A47D-D6E9-5B16D363D7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a 5">
            <a:extLst>
              <a:ext uri="{FF2B5EF4-FFF2-40B4-BE49-F238E27FC236}">
                <a16:creationId xmlns:a16="http://schemas.microsoft.com/office/drawing/2014/main" id="{BBC775F5-4569-6C75-3973-46F96465FB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4656844"/>
              </p:ext>
            </p:extLst>
          </p:nvPr>
        </p:nvGraphicFramePr>
        <p:xfrm>
          <a:off x="179836" y="1304742"/>
          <a:ext cx="7200000" cy="7776000"/>
        </p:xfrm>
        <a:graphic>
          <a:graphicData uri="http://schemas.openxmlformats.org/drawingml/2006/table">
            <a:tbl>
              <a:tblPr firstRow="1" bandRow="1">
                <a:solidFill>
                  <a:srgbClr val="4472C4"/>
                </a:solidFill>
                <a:tableStyleId>{8FD4443E-F989-4FC4-A0C8-D5A2AF1F390B}</a:tableStyleId>
              </a:tblPr>
              <a:tblGrid>
                <a:gridCol w="532800">
                  <a:extLst>
                    <a:ext uri="{9D8B030D-6E8A-4147-A177-3AD203B41FA5}">
                      <a16:colId xmlns:a16="http://schemas.microsoft.com/office/drawing/2014/main" val="104104899"/>
                    </a:ext>
                  </a:extLst>
                </a:gridCol>
                <a:gridCol w="3582000">
                  <a:extLst>
                    <a:ext uri="{9D8B030D-6E8A-4147-A177-3AD203B41FA5}">
                      <a16:colId xmlns:a16="http://schemas.microsoft.com/office/drawing/2014/main" val="1881063237"/>
                    </a:ext>
                  </a:extLst>
                </a:gridCol>
                <a:gridCol w="982800">
                  <a:extLst>
                    <a:ext uri="{9D8B030D-6E8A-4147-A177-3AD203B41FA5}">
                      <a16:colId xmlns:a16="http://schemas.microsoft.com/office/drawing/2014/main" val="4275037737"/>
                    </a:ext>
                  </a:extLst>
                </a:gridCol>
                <a:gridCol w="2102400">
                  <a:extLst>
                    <a:ext uri="{9D8B030D-6E8A-4147-A177-3AD203B41FA5}">
                      <a16:colId xmlns:a16="http://schemas.microsoft.com/office/drawing/2014/main" val="3533412584"/>
                    </a:ext>
                  </a:extLst>
                </a:gridCol>
              </a:tblGrid>
              <a:tr h="486000">
                <a:tc>
                  <a:txBody>
                    <a:bodyPr/>
                    <a:lstStyle/>
                    <a:p>
                      <a:pPr marL="0" algn="l" defTabSz="755934" rtl="0" eaLnBrk="1" latinLnBrk="0" hangingPunct="1"/>
                      <a:r>
                        <a:rPr lang="es-CO" sz="1400" b="0" kern="1200" dirty="0">
                          <a:solidFill>
                            <a:schemeClr val="lt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755934" rtl="0" eaLnBrk="1" latinLnBrk="0" hangingPunct="1"/>
                      <a:r>
                        <a:rPr lang="es-CO" sz="1400" b="0" kern="1200" dirty="0">
                          <a:solidFill>
                            <a:schemeClr val="lt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Cemento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755934" rtl="0" eaLnBrk="1" latinLnBrk="0" hangingPunct="1"/>
                      <a:r>
                        <a:rPr lang="es-CO" sz="1400" b="0" kern="1200" dirty="0">
                          <a:solidFill>
                            <a:schemeClr val="lt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Sólido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755934" rtl="0" eaLnBrk="1" latinLnBrk="0" hangingPunct="1"/>
                      <a:endParaRPr lang="es-CO" sz="1400" b="0" kern="1200" dirty="0">
                        <a:solidFill>
                          <a:schemeClr val="lt1"/>
                        </a:solidFill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5529382"/>
                  </a:ext>
                </a:extLst>
              </a:tr>
              <a:tr h="486000">
                <a:tc>
                  <a:txBody>
                    <a:bodyPr/>
                    <a:lstStyle/>
                    <a:p>
                      <a:pPr algn="l"/>
                      <a:r>
                        <a:rPr lang="es-CO" sz="1400" b="0" dirty="0">
                          <a:latin typeface="Century Gothic" panose="020B0502020202020204" pitchFamily="34" charset="0"/>
                        </a:rPr>
                        <a:t>16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CO" sz="1400" b="0" dirty="0">
                          <a:latin typeface="Century Gothic" panose="020B0502020202020204" pitchFamily="34" charset="0"/>
                        </a:rPr>
                        <a:t>Cloroformo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CO" sz="1400" b="0" dirty="0">
                          <a:latin typeface="Century Gothic" panose="020B0502020202020204" pitchFamily="34" charset="0"/>
                        </a:rPr>
                        <a:t>Líquido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CO" sz="1400" dirty="0">
                          <a:latin typeface="Century Gothic" panose="020B0502020202020204" pitchFamily="34" charset="0"/>
                        </a:rPr>
                        <a:t>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67352790"/>
                  </a:ext>
                </a:extLst>
              </a:tr>
              <a:tr h="486000">
                <a:tc>
                  <a:txBody>
                    <a:bodyPr/>
                    <a:lstStyle/>
                    <a:p>
                      <a:r>
                        <a:rPr lang="es-CO" sz="1400" b="0" dirty="0">
                          <a:latin typeface="Century Gothic" panose="020B0502020202020204" pitchFamily="34" charset="0"/>
                        </a:rPr>
                        <a:t>17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400" b="0" dirty="0">
                          <a:latin typeface="Century Gothic" panose="020B0502020202020204" pitchFamily="34" charset="0"/>
                        </a:rPr>
                        <a:t>Cloruro de calcio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CO" sz="1400" b="0" dirty="0">
                          <a:latin typeface="Century Gothic" panose="020B0502020202020204" pitchFamily="34" charset="0"/>
                        </a:rPr>
                        <a:t>Líquido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CO" sz="1400" dirty="0">
                        <a:latin typeface="Century Gothic" panose="020B0502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85079153"/>
                  </a:ext>
                </a:extLst>
              </a:tr>
              <a:tr h="486000">
                <a:tc>
                  <a:txBody>
                    <a:bodyPr/>
                    <a:lstStyle/>
                    <a:p>
                      <a:pPr algn="l"/>
                      <a:r>
                        <a:rPr lang="es-CO" sz="1400" b="0" dirty="0">
                          <a:latin typeface="Century Gothic" panose="020B0502020202020204" pitchFamily="34" charset="0"/>
                        </a:rPr>
                        <a:t>18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400" b="0" dirty="0">
                          <a:latin typeface="Century Gothic" panose="020B0502020202020204" pitchFamily="34" charset="0"/>
                        </a:rPr>
                        <a:t>Diacetona alcohol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CO" sz="1400" b="0" dirty="0">
                          <a:latin typeface="Century Gothic" panose="020B0502020202020204" pitchFamily="34" charset="0"/>
                        </a:rPr>
                        <a:t>Líquido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CO" sz="1400" dirty="0">
                        <a:latin typeface="Century Gothic" panose="020B0502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39536003"/>
                  </a:ext>
                </a:extLst>
              </a:tr>
              <a:tr h="486000">
                <a:tc>
                  <a:txBody>
                    <a:bodyPr/>
                    <a:lstStyle/>
                    <a:p>
                      <a:pPr algn="l"/>
                      <a:r>
                        <a:rPr lang="es-CO" sz="1400" b="0" dirty="0">
                          <a:latin typeface="Century Gothic" panose="020B0502020202020204" pitchFamily="34" charset="0"/>
                        </a:rPr>
                        <a:t>19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400" b="0" dirty="0">
                          <a:latin typeface="Century Gothic" panose="020B0502020202020204" pitchFamily="34" charset="0"/>
                        </a:rPr>
                        <a:t>Dióxido de magnesio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CO" sz="1400" b="0" dirty="0">
                          <a:latin typeface="Century Gothic" panose="020B0502020202020204" pitchFamily="34" charset="0"/>
                        </a:rPr>
                        <a:t>Sólido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CO" sz="1400" dirty="0">
                        <a:latin typeface="Century Gothic" panose="020B0502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26958066"/>
                  </a:ext>
                </a:extLst>
              </a:tr>
              <a:tr h="486000">
                <a:tc>
                  <a:txBody>
                    <a:bodyPr/>
                    <a:lstStyle/>
                    <a:p>
                      <a:pPr algn="l"/>
                      <a:r>
                        <a:rPr lang="es-CO" sz="1400" b="0" dirty="0">
                          <a:latin typeface="Century Gothic" panose="020B0502020202020204" pitchFamily="34" charset="0"/>
                        </a:rPr>
                        <a:t>20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400" b="0" dirty="0">
                          <a:latin typeface="Century Gothic" panose="020B0502020202020204" pitchFamily="34" charset="0"/>
                        </a:rPr>
                        <a:t>Disolvente No. 1 y 1A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CO" sz="1400" b="0" dirty="0">
                          <a:latin typeface="Century Gothic" panose="020B0502020202020204" pitchFamily="34" charset="0"/>
                        </a:rPr>
                        <a:t>Líquido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CO" sz="1400" dirty="0">
                        <a:latin typeface="Century Gothic" panose="020B0502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50616031"/>
                  </a:ext>
                </a:extLst>
              </a:tr>
              <a:tr h="486000">
                <a:tc>
                  <a:txBody>
                    <a:bodyPr/>
                    <a:lstStyle/>
                    <a:p>
                      <a:pPr algn="l"/>
                      <a:r>
                        <a:rPr lang="es-CO" sz="1400" b="0" dirty="0">
                          <a:latin typeface="Century Gothic" panose="020B0502020202020204" pitchFamily="34" charset="0"/>
                        </a:rPr>
                        <a:t>21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CO" sz="1400" b="0" dirty="0">
                          <a:latin typeface="Century Gothic" panose="020B0502020202020204" pitchFamily="34" charset="0"/>
                        </a:rPr>
                        <a:t>Disolvente No. 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CO" sz="1400" b="0" dirty="0">
                          <a:latin typeface="Century Gothic" panose="020B0502020202020204" pitchFamily="34" charset="0"/>
                        </a:rPr>
                        <a:t>Líquido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CO" sz="1400" dirty="0">
                        <a:latin typeface="Century Gothic" panose="020B0502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12741246"/>
                  </a:ext>
                </a:extLst>
              </a:tr>
              <a:tr h="486000">
                <a:tc>
                  <a:txBody>
                    <a:bodyPr/>
                    <a:lstStyle/>
                    <a:p>
                      <a:pPr algn="l"/>
                      <a:r>
                        <a:rPr lang="es-CO" sz="1400" b="0" dirty="0">
                          <a:latin typeface="Century Gothic" panose="020B0502020202020204" pitchFamily="34" charset="0"/>
                        </a:rPr>
                        <a:t>22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CO" sz="1400" b="0" dirty="0">
                          <a:latin typeface="Century Gothic" panose="020B0502020202020204" pitchFamily="34" charset="0"/>
                        </a:rPr>
                        <a:t>Éter etilico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CO" sz="1400" b="0" dirty="0">
                          <a:latin typeface="Century Gothic" panose="020B0502020202020204" pitchFamily="34" charset="0"/>
                        </a:rPr>
                        <a:t>Líquido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CO" sz="1400" dirty="0">
                        <a:latin typeface="Century Gothic" panose="020B0502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97142609"/>
                  </a:ext>
                </a:extLst>
              </a:tr>
              <a:tr h="486000">
                <a:tc>
                  <a:txBody>
                    <a:bodyPr/>
                    <a:lstStyle/>
                    <a:p>
                      <a:pPr algn="l"/>
                      <a:r>
                        <a:rPr lang="es-CO" sz="1400" b="0" dirty="0">
                          <a:latin typeface="Century Gothic" panose="020B0502020202020204" pitchFamily="34" charset="0"/>
                        </a:rPr>
                        <a:t>23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400" b="0" dirty="0">
                          <a:latin typeface="Century Gothic" panose="020B0502020202020204" pitchFamily="34" charset="0"/>
                        </a:rPr>
                        <a:t>Gasolina para motor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CO" sz="1400" b="0" dirty="0">
                          <a:latin typeface="Century Gothic" panose="020B0502020202020204" pitchFamily="34" charset="0"/>
                        </a:rPr>
                        <a:t>Líquido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CO" sz="1400" dirty="0">
                        <a:latin typeface="Century Gothic" panose="020B0502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16414015"/>
                  </a:ext>
                </a:extLst>
              </a:tr>
              <a:tr h="486000">
                <a:tc>
                  <a:txBody>
                    <a:bodyPr/>
                    <a:lstStyle/>
                    <a:p>
                      <a:pPr algn="l"/>
                      <a:r>
                        <a:rPr lang="es-CO" sz="1400" b="0" dirty="0">
                          <a:latin typeface="Century Gothic" panose="020B0502020202020204" pitchFamily="34" charset="0"/>
                        </a:rPr>
                        <a:t>24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CO" sz="1400" b="0" dirty="0">
                          <a:latin typeface="Century Gothic" panose="020B0502020202020204" pitchFamily="34" charset="0"/>
                        </a:rPr>
                        <a:t>Hexano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CO" sz="1400" b="0" dirty="0">
                          <a:latin typeface="Century Gothic" panose="020B0502020202020204" pitchFamily="34" charset="0"/>
                        </a:rPr>
                        <a:t>Líquido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CO" sz="1400" dirty="0">
                        <a:latin typeface="Century Gothic" panose="020B0502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69981011"/>
                  </a:ext>
                </a:extLst>
              </a:tr>
              <a:tr h="486000">
                <a:tc>
                  <a:txBody>
                    <a:bodyPr/>
                    <a:lstStyle/>
                    <a:p>
                      <a:pPr algn="l"/>
                      <a:r>
                        <a:rPr lang="es-CO" sz="1400" b="0" dirty="0">
                          <a:latin typeface="Century Gothic" panose="020B0502020202020204" pitchFamily="34" charset="0"/>
                        </a:rPr>
                        <a:t>25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CO" sz="1400" b="0" dirty="0">
                          <a:latin typeface="Century Gothic" panose="020B0502020202020204" pitchFamily="34" charset="0"/>
                        </a:rPr>
                        <a:t>Hidróxido de sodio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CO" sz="1400" b="0" dirty="0">
                          <a:latin typeface="Century Gothic" panose="020B0502020202020204" pitchFamily="34" charset="0"/>
                        </a:rPr>
                        <a:t>Sólido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CO" sz="1400" dirty="0">
                        <a:latin typeface="Century Gothic" panose="020B0502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61351516"/>
                  </a:ext>
                </a:extLst>
              </a:tr>
              <a:tr h="486000">
                <a:tc>
                  <a:txBody>
                    <a:bodyPr/>
                    <a:lstStyle/>
                    <a:p>
                      <a:pPr algn="l"/>
                      <a:r>
                        <a:rPr lang="es-CO" sz="1400" b="0" dirty="0">
                          <a:latin typeface="Century Gothic" panose="020B0502020202020204" pitchFamily="34" charset="0"/>
                        </a:rPr>
                        <a:t>26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CO" sz="1400" b="0" dirty="0">
                          <a:latin typeface="Century Gothic" panose="020B0502020202020204" pitchFamily="34" charset="0"/>
                        </a:rPr>
                        <a:t>Manganato de potasio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CO" sz="1400" b="0" dirty="0">
                          <a:latin typeface="Century Gothic" panose="020B0502020202020204" pitchFamily="34" charset="0"/>
                        </a:rPr>
                        <a:t>Sólido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CO" sz="1400" dirty="0">
                        <a:latin typeface="Century Gothic" panose="020B0502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77626774"/>
                  </a:ext>
                </a:extLst>
              </a:tr>
              <a:tr h="486000">
                <a:tc>
                  <a:txBody>
                    <a:bodyPr/>
                    <a:lstStyle/>
                    <a:p>
                      <a:pPr algn="l"/>
                      <a:r>
                        <a:rPr lang="es-CO" sz="1400" b="0" dirty="0">
                          <a:latin typeface="Century Gothic" panose="020B0502020202020204" pitchFamily="34" charset="0"/>
                        </a:rPr>
                        <a:t>27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CO" sz="1400" b="0" dirty="0">
                          <a:latin typeface="Century Gothic" panose="020B0502020202020204" pitchFamily="34" charset="0"/>
                        </a:rPr>
                        <a:t>Metanol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CO" sz="1400" b="0" dirty="0">
                          <a:latin typeface="Century Gothic" panose="020B0502020202020204" pitchFamily="34" charset="0"/>
                        </a:rPr>
                        <a:t>Líquido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CO" sz="1400" dirty="0">
                        <a:latin typeface="Century Gothic" panose="020B0502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45735500"/>
                  </a:ext>
                </a:extLst>
              </a:tr>
              <a:tr h="486000">
                <a:tc>
                  <a:txBody>
                    <a:bodyPr/>
                    <a:lstStyle/>
                    <a:p>
                      <a:pPr algn="l"/>
                      <a:r>
                        <a:rPr lang="es-CO" sz="1400" b="0" dirty="0">
                          <a:latin typeface="Century Gothic" panose="020B0502020202020204" pitchFamily="34" charset="0"/>
                        </a:rPr>
                        <a:t>28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CO" sz="1400" b="0" dirty="0">
                          <a:latin typeface="Century Gothic" panose="020B0502020202020204" pitchFamily="34" charset="0"/>
                        </a:rPr>
                        <a:t>Metabisulfito de sodio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CO" sz="1400" b="0" dirty="0">
                          <a:latin typeface="Century Gothic" panose="020B0502020202020204" pitchFamily="34" charset="0"/>
                        </a:rPr>
                        <a:t>Sólido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CO" sz="1400" dirty="0">
                        <a:latin typeface="Century Gothic" panose="020B0502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03419399"/>
                  </a:ext>
                </a:extLst>
              </a:tr>
              <a:tr h="486000">
                <a:tc>
                  <a:txBody>
                    <a:bodyPr/>
                    <a:lstStyle/>
                    <a:p>
                      <a:pPr algn="l"/>
                      <a:r>
                        <a:rPr lang="es-CO" sz="1400" b="0" dirty="0">
                          <a:latin typeface="Century Gothic" panose="020B0502020202020204" pitchFamily="34" charset="0"/>
                        </a:rPr>
                        <a:t>29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CO" sz="1400" b="0" dirty="0" err="1">
                          <a:latin typeface="Century Gothic" panose="020B0502020202020204" pitchFamily="34" charset="0"/>
                        </a:rPr>
                        <a:t>Metil</a:t>
                      </a:r>
                      <a:r>
                        <a:rPr lang="es-CO" sz="1400" b="0" dirty="0"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CO" sz="1400" b="0" dirty="0" err="1">
                          <a:latin typeface="Century Gothic" panose="020B0502020202020204" pitchFamily="34" charset="0"/>
                        </a:rPr>
                        <a:t>etil</a:t>
                      </a:r>
                      <a:r>
                        <a:rPr lang="es-CO" sz="1400" b="0" dirty="0">
                          <a:latin typeface="Century Gothic" panose="020B0502020202020204" pitchFamily="34" charset="0"/>
                        </a:rPr>
                        <a:t> cetona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CO" sz="1400" b="0" dirty="0">
                          <a:latin typeface="Century Gothic" panose="020B0502020202020204" pitchFamily="34" charset="0"/>
                        </a:rPr>
                        <a:t>Líquido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CO" sz="1400" dirty="0">
                        <a:latin typeface="Century Gothic" panose="020B0502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77905550"/>
                  </a:ext>
                </a:extLst>
              </a:tr>
              <a:tr h="486000">
                <a:tc>
                  <a:txBody>
                    <a:bodyPr/>
                    <a:lstStyle/>
                    <a:p>
                      <a:pPr algn="l"/>
                      <a:r>
                        <a:rPr lang="es-CO" sz="1400" b="0" dirty="0">
                          <a:latin typeface="Century Gothic" panose="020B0502020202020204" pitchFamily="34" charset="0"/>
                        </a:rPr>
                        <a:t>30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CO" sz="1400" b="0" dirty="0" err="1">
                          <a:latin typeface="Century Gothic" panose="020B0502020202020204" pitchFamily="34" charset="0"/>
                        </a:rPr>
                        <a:t>Metil</a:t>
                      </a:r>
                      <a:r>
                        <a:rPr lang="es-CO" sz="1400" b="0" dirty="0"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CO" sz="1400" b="0" dirty="0" err="1">
                          <a:latin typeface="Century Gothic" panose="020B0502020202020204" pitchFamily="34" charset="0"/>
                        </a:rPr>
                        <a:t>isobutil</a:t>
                      </a:r>
                      <a:r>
                        <a:rPr lang="es-CO" sz="1400" b="0" dirty="0">
                          <a:latin typeface="Century Gothic" panose="020B0502020202020204" pitchFamily="34" charset="0"/>
                        </a:rPr>
                        <a:t> cetona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CO" sz="1400" b="0" dirty="0">
                          <a:latin typeface="Century Gothic" panose="020B0502020202020204" pitchFamily="34" charset="0"/>
                        </a:rPr>
                        <a:t>Líquido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CO" sz="1400" b="0" dirty="0">
                        <a:latin typeface="Century Gothic" panose="020B0502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75179305"/>
                  </a:ext>
                </a:extLst>
              </a:tr>
            </a:tbl>
          </a:graphicData>
        </a:graphic>
      </p:graphicFrame>
      <p:pic>
        <p:nvPicPr>
          <p:cNvPr id="161" name="Imagen 160">
            <a:extLst>
              <a:ext uri="{FF2B5EF4-FFF2-40B4-BE49-F238E27FC236}">
                <a16:creationId xmlns:a16="http://schemas.microsoft.com/office/drawing/2014/main" id="{D39F2968-05D4-8D16-63F5-06303079A94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900"/>
          <a:stretch/>
        </p:blipFill>
        <p:spPr>
          <a:xfrm>
            <a:off x="126888" y="-23025"/>
            <a:ext cx="999743" cy="1017018"/>
          </a:xfrm>
          <a:prstGeom prst="rect">
            <a:avLst/>
          </a:prstGeom>
        </p:spPr>
      </p:pic>
      <p:pic>
        <p:nvPicPr>
          <p:cNvPr id="29" name="Imagen 28">
            <a:extLst>
              <a:ext uri="{FF2B5EF4-FFF2-40B4-BE49-F238E27FC236}">
                <a16:creationId xmlns:a16="http://schemas.microsoft.com/office/drawing/2014/main" id="{E14E24E3-BF48-862E-3362-11479373B54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6433"/>
          <a:stretch/>
        </p:blipFill>
        <p:spPr>
          <a:xfrm>
            <a:off x="0" y="0"/>
            <a:ext cx="3406052" cy="1470454"/>
          </a:xfrm>
          <a:prstGeom prst="rect">
            <a:avLst/>
          </a:prstGeom>
        </p:spPr>
      </p:pic>
      <p:sp>
        <p:nvSpPr>
          <p:cNvPr id="13" name="Rectángulo redondeado 12">
            <a:extLst>
              <a:ext uri="{FF2B5EF4-FFF2-40B4-BE49-F238E27FC236}">
                <a16:creationId xmlns:a16="http://schemas.microsoft.com/office/drawing/2014/main" id="{183C8557-D102-118E-6079-4C005FA3F700}"/>
              </a:ext>
            </a:extLst>
          </p:cNvPr>
          <p:cNvSpPr/>
          <p:nvPr/>
        </p:nvSpPr>
        <p:spPr>
          <a:xfrm>
            <a:off x="486695" y="9332258"/>
            <a:ext cx="6613352" cy="363071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BC953E"/>
              </a:gs>
              <a:gs pos="42000">
                <a:srgbClr val="E6C261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EAC07080-7F78-2ADB-C633-724A726B7FCB}"/>
              </a:ext>
            </a:extLst>
          </p:cNvPr>
          <p:cNvSpPr/>
          <p:nvPr/>
        </p:nvSpPr>
        <p:spPr>
          <a:xfrm>
            <a:off x="0" y="9399494"/>
            <a:ext cx="7559675" cy="518229"/>
          </a:xfrm>
          <a:prstGeom prst="rect">
            <a:avLst/>
          </a:prstGeom>
          <a:gradFill>
            <a:gsLst>
              <a:gs pos="0">
                <a:srgbClr val="1940A8"/>
              </a:gs>
              <a:gs pos="42000">
                <a:srgbClr val="061941"/>
              </a:gs>
            </a:gsLst>
            <a:lin ang="0" scaled="1"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E6E57C6B-E339-53DB-3697-070C88963F36}"/>
              </a:ext>
            </a:extLst>
          </p:cNvPr>
          <p:cNvSpPr/>
          <p:nvPr/>
        </p:nvSpPr>
        <p:spPr>
          <a:xfrm>
            <a:off x="2486924" y="9409322"/>
            <a:ext cx="2674932" cy="30777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just"/>
            <a:r>
              <a:rPr lang="es-ES" sz="14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Dirección de Antinarcóticos</a:t>
            </a:r>
            <a:endParaRPr lang="es-CO" sz="1400" baseline="300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54" name="Rectángulo 153">
            <a:extLst>
              <a:ext uri="{FF2B5EF4-FFF2-40B4-BE49-F238E27FC236}">
                <a16:creationId xmlns:a16="http://schemas.microsoft.com/office/drawing/2014/main" id="{A7CAA5A6-25F9-13CA-A05D-ABB96254E54D}"/>
              </a:ext>
            </a:extLst>
          </p:cNvPr>
          <p:cNvSpPr/>
          <p:nvPr/>
        </p:nvSpPr>
        <p:spPr>
          <a:xfrm>
            <a:off x="773028" y="9596828"/>
            <a:ext cx="6040685" cy="30777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s-ES" sz="14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Centro Internacional de Estudios Estratégicos </a:t>
            </a:r>
            <a:r>
              <a:rPr lang="es-ES" sz="14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Contra el Narcotráfico</a:t>
            </a:r>
            <a:endParaRPr lang="es-CO" sz="1400" baseline="300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5" name="Grupo 4">
            <a:extLst>
              <a:ext uri="{FF2B5EF4-FFF2-40B4-BE49-F238E27FC236}">
                <a16:creationId xmlns:a16="http://schemas.microsoft.com/office/drawing/2014/main" id="{072EC982-5394-682C-A015-4616EE313BC2}"/>
              </a:ext>
            </a:extLst>
          </p:cNvPr>
          <p:cNvGrpSpPr/>
          <p:nvPr/>
        </p:nvGrpSpPr>
        <p:grpSpPr>
          <a:xfrm>
            <a:off x="5338225" y="1305312"/>
            <a:ext cx="941028" cy="468000"/>
            <a:chOff x="5333561" y="5484996"/>
            <a:chExt cx="941028" cy="468000"/>
          </a:xfrm>
        </p:grpSpPr>
        <p:pic>
          <p:nvPicPr>
            <p:cNvPr id="19" name="Imagen 18">
              <a:extLst>
                <a:ext uri="{FF2B5EF4-FFF2-40B4-BE49-F238E27FC236}">
                  <a16:creationId xmlns:a16="http://schemas.microsoft.com/office/drawing/2014/main" id="{6523A164-F23A-ED72-AC55-104AFE8A8902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33561" y="5484996"/>
              <a:ext cx="468000" cy="468000"/>
            </a:xfrm>
            <a:prstGeom prst="rect">
              <a:avLst/>
            </a:prstGeom>
          </p:spPr>
        </p:pic>
        <p:pic>
          <p:nvPicPr>
            <p:cNvPr id="20" name="Imagen 19">
              <a:extLst>
                <a:ext uri="{FF2B5EF4-FFF2-40B4-BE49-F238E27FC236}">
                  <a16:creationId xmlns:a16="http://schemas.microsoft.com/office/drawing/2014/main" id="{FBA61B3D-DE21-8D0F-5C37-1CBF022FBC97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06589" y="5484996"/>
              <a:ext cx="468000" cy="468000"/>
            </a:xfrm>
            <a:prstGeom prst="rect">
              <a:avLst/>
            </a:prstGeom>
          </p:spPr>
        </p:pic>
      </p:grpSp>
      <p:grpSp>
        <p:nvGrpSpPr>
          <p:cNvPr id="170" name="Grupo 169">
            <a:extLst>
              <a:ext uri="{FF2B5EF4-FFF2-40B4-BE49-F238E27FC236}">
                <a16:creationId xmlns:a16="http://schemas.microsoft.com/office/drawing/2014/main" id="{35A1672D-F28B-7D63-40B5-01E8488B1BB1}"/>
              </a:ext>
            </a:extLst>
          </p:cNvPr>
          <p:cNvGrpSpPr/>
          <p:nvPr/>
        </p:nvGrpSpPr>
        <p:grpSpPr>
          <a:xfrm>
            <a:off x="5338225" y="1791493"/>
            <a:ext cx="940762" cy="468869"/>
            <a:chOff x="5338225" y="2324893"/>
            <a:chExt cx="940762" cy="468869"/>
          </a:xfrm>
        </p:grpSpPr>
        <p:pic>
          <p:nvPicPr>
            <p:cNvPr id="23" name="Imagen 22">
              <a:extLst>
                <a:ext uri="{FF2B5EF4-FFF2-40B4-BE49-F238E27FC236}">
                  <a16:creationId xmlns:a16="http://schemas.microsoft.com/office/drawing/2014/main" id="{29728204-4B1D-1147-98A2-0D283138448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38225" y="2325762"/>
              <a:ext cx="468000" cy="468000"/>
            </a:xfrm>
            <a:prstGeom prst="rect">
              <a:avLst/>
            </a:prstGeom>
          </p:spPr>
        </p:pic>
        <p:pic>
          <p:nvPicPr>
            <p:cNvPr id="27" name="Imagen 26">
              <a:extLst>
                <a:ext uri="{FF2B5EF4-FFF2-40B4-BE49-F238E27FC236}">
                  <a16:creationId xmlns:a16="http://schemas.microsoft.com/office/drawing/2014/main" id="{9720E8A2-BF3D-9A8C-86BB-941B20E653E1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10987" y="2324893"/>
              <a:ext cx="468000" cy="468000"/>
            </a:xfrm>
            <a:prstGeom prst="rect">
              <a:avLst/>
            </a:prstGeom>
          </p:spPr>
        </p:pic>
      </p:grpSp>
      <p:pic>
        <p:nvPicPr>
          <p:cNvPr id="30" name="Imagen 29">
            <a:extLst>
              <a:ext uri="{FF2B5EF4-FFF2-40B4-BE49-F238E27FC236}">
                <a16:creationId xmlns:a16="http://schemas.microsoft.com/office/drawing/2014/main" id="{9CA628C7-1326-D505-E08C-9FBCA1A738FC}"/>
              </a:ext>
            </a:extLst>
          </p:cNvPr>
          <p:cNvPicPr preferRelativeResize="0">
            <a:picLocks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8225" y="2270136"/>
            <a:ext cx="468000" cy="468000"/>
          </a:xfrm>
          <a:prstGeom prst="rect">
            <a:avLst/>
          </a:prstGeom>
        </p:spPr>
      </p:pic>
      <p:grpSp>
        <p:nvGrpSpPr>
          <p:cNvPr id="31" name="Grupo 30">
            <a:extLst>
              <a:ext uri="{FF2B5EF4-FFF2-40B4-BE49-F238E27FC236}">
                <a16:creationId xmlns:a16="http://schemas.microsoft.com/office/drawing/2014/main" id="{A5E169F7-4BE6-DA15-13D1-F24CB3893A8B}"/>
              </a:ext>
            </a:extLst>
          </p:cNvPr>
          <p:cNvGrpSpPr/>
          <p:nvPr/>
        </p:nvGrpSpPr>
        <p:grpSpPr>
          <a:xfrm>
            <a:off x="5338225" y="2760610"/>
            <a:ext cx="1408762" cy="468000"/>
            <a:chOff x="5336663" y="1834865"/>
            <a:chExt cx="1408762" cy="468000"/>
          </a:xfrm>
        </p:grpSpPr>
        <p:pic>
          <p:nvPicPr>
            <p:cNvPr id="32" name="Imagen 31">
              <a:extLst>
                <a:ext uri="{FF2B5EF4-FFF2-40B4-BE49-F238E27FC236}">
                  <a16:creationId xmlns:a16="http://schemas.microsoft.com/office/drawing/2014/main" id="{A2DB385E-4F86-1C6E-8030-D089E71121F6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36663" y="1834865"/>
              <a:ext cx="468000" cy="468000"/>
            </a:xfrm>
            <a:prstGeom prst="rect">
              <a:avLst/>
            </a:prstGeom>
          </p:spPr>
        </p:pic>
        <p:pic>
          <p:nvPicPr>
            <p:cNvPr id="33" name="Imagen 32">
              <a:extLst>
                <a:ext uri="{FF2B5EF4-FFF2-40B4-BE49-F238E27FC236}">
                  <a16:creationId xmlns:a16="http://schemas.microsoft.com/office/drawing/2014/main" id="{4D784C08-454D-BFFF-D96A-7C70ED3DD943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10341" y="1834865"/>
              <a:ext cx="468000" cy="468000"/>
            </a:xfrm>
            <a:prstGeom prst="rect">
              <a:avLst/>
            </a:prstGeom>
          </p:spPr>
        </p:pic>
        <p:pic>
          <p:nvPicPr>
            <p:cNvPr id="34" name="Imagen 33">
              <a:extLst>
                <a:ext uri="{FF2B5EF4-FFF2-40B4-BE49-F238E27FC236}">
                  <a16:creationId xmlns:a16="http://schemas.microsoft.com/office/drawing/2014/main" id="{C92ABA6D-F3FB-9581-0F3B-D1727E3068DA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77425" y="1834865"/>
              <a:ext cx="468000" cy="468000"/>
            </a:xfrm>
            <a:prstGeom prst="rect">
              <a:avLst/>
            </a:prstGeom>
          </p:spPr>
        </p:pic>
      </p:grpSp>
      <p:pic>
        <p:nvPicPr>
          <p:cNvPr id="38" name="Imagen 37">
            <a:extLst>
              <a:ext uri="{FF2B5EF4-FFF2-40B4-BE49-F238E27FC236}">
                <a16:creationId xmlns:a16="http://schemas.microsoft.com/office/drawing/2014/main" id="{7F61F233-44E7-166B-53BA-FAB83AADF871}"/>
              </a:ext>
            </a:extLst>
          </p:cNvPr>
          <p:cNvPicPr preferRelativeResize="0">
            <a:picLocks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8225" y="3244734"/>
            <a:ext cx="468000" cy="468000"/>
          </a:xfrm>
          <a:prstGeom prst="rect">
            <a:avLst/>
          </a:prstGeom>
        </p:spPr>
      </p:pic>
      <p:grpSp>
        <p:nvGrpSpPr>
          <p:cNvPr id="60" name="Grupo 59">
            <a:extLst>
              <a:ext uri="{FF2B5EF4-FFF2-40B4-BE49-F238E27FC236}">
                <a16:creationId xmlns:a16="http://schemas.microsoft.com/office/drawing/2014/main" id="{1EE2F49F-4215-BB34-C3BF-619C5E3AC342}"/>
              </a:ext>
            </a:extLst>
          </p:cNvPr>
          <p:cNvGrpSpPr/>
          <p:nvPr/>
        </p:nvGrpSpPr>
        <p:grpSpPr>
          <a:xfrm>
            <a:off x="5338225" y="4707006"/>
            <a:ext cx="940762" cy="468000"/>
            <a:chOff x="5338225" y="5234056"/>
            <a:chExt cx="940762" cy="468000"/>
          </a:xfrm>
        </p:grpSpPr>
        <p:pic>
          <p:nvPicPr>
            <p:cNvPr id="55" name="Imagen 54">
              <a:extLst>
                <a:ext uri="{FF2B5EF4-FFF2-40B4-BE49-F238E27FC236}">
                  <a16:creationId xmlns:a16="http://schemas.microsoft.com/office/drawing/2014/main" id="{B845D9D0-697E-E85E-C636-B6BADDF56A9B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38225" y="5234056"/>
              <a:ext cx="468000" cy="468000"/>
            </a:xfrm>
            <a:prstGeom prst="rect">
              <a:avLst/>
            </a:prstGeom>
          </p:spPr>
        </p:pic>
        <p:pic>
          <p:nvPicPr>
            <p:cNvPr id="58" name="Imagen 57">
              <a:extLst>
                <a:ext uri="{FF2B5EF4-FFF2-40B4-BE49-F238E27FC236}">
                  <a16:creationId xmlns:a16="http://schemas.microsoft.com/office/drawing/2014/main" id="{A87A16D7-2875-7500-1446-357B32145514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10987" y="5234056"/>
              <a:ext cx="468000" cy="468000"/>
            </a:xfrm>
            <a:prstGeom prst="rect">
              <a:avLst/>
            </a:prstGeom>
          </p:spPr>
        </p:pic>
      </p:grpSp>
      <p:grpSp>
        <p:nvGrpSpPr>
          <p:cNvPr id="149" name="Grupo 148">
            <a:extLst>
              <a:ext uri="{FF2B5EF4-FFF2-40B4-BE49-F238E27FC236}">
                <a16:creationId xmlns:a16="http://schemas.microsoft.com/office/drawing/2014/main" id="{EA3F9D18-9A84-B05A-42EB-6F8EBAF98F2A}"/>
              </a:ext>
            </a:extLst>
          </p:cNvPr>
          <p:cNvGrpSpPr/>
          <p:nvPr/>
        </p:nvGrpSpPr>
        <p:grpSpPr>
          <a:xfrm>
            <a:off x="5339000" y="5189402"/>
            <a:ext cx="1893852" cy="469160"/>
            <a:chOff x="5339000" y="5722802"/>
            <a:chExt cx="1893852" cy="469160"/>
          </a:xfrm>
        </p:grpSpPr>
        <p:grpSp>
          <p:nvGrpSpPr>
            <p:cNvPr id="62" name="Grupo 61">
              <a:extLst>
                <a:ext uri="{FF2B5EF4-FFF2-40B4-BE49-F238E27FC236}">
                  <a16:creationId xmlns:a16="http://schemas.microsoft.com/office/drawing/2014/main" id="{131DCCA4-0D6E-0F55-4FBA-9D7A9A53DBD1}"/>
                </a:ext>
              </a:extLst>
            </p:cNvPr>
            <p:cNvGrpSpPr/>
            <p:nvPr/>
          </p:nvGrpSpPr>
          <p:grpSpPr>
            <a:xfrm>
              <a:off x="5339000" y="5722802"/>
              <a:ext cx="1418568" cy="469160"/>
              <a:chOff x="5336663" y="1834865"/>
              <a:chExt cx="1418568" cy="469160"/>
            </a:xfrm>
          </p:grpSpPr>
          <p:pic>
            <p:nvPicPr>
              <p:cNvPr id="63" name="Imagen 62">
                <a:extLst>
                  <a:ext uri="{FF2B5EF4-FFF2-40B4-BE49-F238E27FC236}">
                    <a16:creationId xmlns:a16="http://schemas.microsoft.com/office/drawing/2014/main" id="{6F44E865-C0EF-F8A1-4F94-66512179CB3D}"/>
                  </a:ext>
                </a:extLst>
              </p:cNvPr>
              <p:cNvPicPr preferRelativeResize="0">
                <a:picLocks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336663" y="1834865"/>
                <a:ext cx="468000" cy="468000"/>
              </a:xfrm>
              <a:prstGeom prst="rect">
                <a:avLst/>
              </a:prstGeom>
            </p:spPr>
          </p:pic>
          <p:pic>
            <p:nvPicPr>
              <p:cNvPr id="128" name="Imagen 127">
                <a:extLst>
                  <a:ext uri="{FF2B5EF4-FFF2-40B4-BE49-F238E27FC236}">
                    <a16:creationId xmlns:a16="http://schemas.microsoft.com/office/drawing/2014/main" id="{C703E05F-59F9-F2B9-CD5A-DEB371DCA91E}"/>
                  </a:ext>
                </a:extLst>
              </p:cNvPr>
              <p:cNvPicPr preferRelativeResize="0">
                <a:picLocks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811947" y="1836025"/>
                <a:ext cx="468000" cy="468000"/>
              </a:xfrm>
              <a:prstGeom prst="rect">
                <a:avLst/>
              </a:prstGeom>
            </p:spPr>
          </p:pic>
          <p:pic>
            <p:nvPicPr>
              <p:cNvPr id="129" name="Imagen 128">
                <a:extLst>
                  <a:ext uri="{FF2B5EF4-FFF2-40B4-BE49-F238E27FC236}">
                    <a16:creationId xmlns:a16="http://schemas.microsoft.com/office/drawing/2014/main" id="{91F9D76D-EEE9-2D53-E565-97934F12D293}"/>
                  </a:ext>
                </a:extLst>
              </p:cNvPr>
              <p:cNvPicPr preferRelativeResize="0">
                <a:picLocks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287231" y="1836025"/>
                <a:ext cx="468000" cy="468000"/>
              </a:xfrm>
              <a:prstGeom prst="rect">
                <a:avLst/>
              </a:prstGeom>
            </p:spPr>
          </p:pic>
        </p:grpSp>
        <p:pic>
          <p:nvPicPr>
            <p:cNvPr id="132" name="Imagen 131">
              <a:extLst>
                <a:ext uri="{FF2B5EF4-FFF2-40B4-BE49-F238E27FC236}">
                  <a16:creationId xmlns:a16="http://schemas.microsoft.com/office/drawing/2014/main" id="{994F6934-3222-BF72-D88A-B106AB41887E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64852" y="5722802"/>
              <a:ext cx="468000" cy="468000"/>
            </a:xfrm>
            <a:prstGeom prst="rect">
              <a:avLst/>
            </a:prstGeom>
          </p:spPr>
        </p:pic>
      </p:grpSp>
      <p:grpSp>
        <p:nvGrpSpPr>
          <p:cNvPr id="133" name="Grupo 132">
            <a:extLst>
              <a:ext uri="{FF2B5EF4-FFF2-40B4-BE49-F238E27FC236}">
                <a16:creationId xmlns:a16="http://schemas.microsoft.com/office/drawing/2014/main" id="{AB38B694-8C28-BE7D-862E-DD704EBDE8E8}"/>
              </a:ext>
            </a:extLst>
          </p:cNvPr>
          <p:cNvGrpSpPr/>
          <p:nvPr/>
        </p:nvGrpSpPr>
        <p:grpSpPr>
          <a:xfrm>
            <a:off x="5340606" y="3732526"/>
            <a:ext cx="1408762" cy="468000"/>
            <a:chOff x="5336663" y="1834865"/>
            <a:chExt cx="1408762" cy="468000"/>
          </a:xfrm>
        </p:grpSpPr>
        <p:pic>
          <p:nvPicPr>
            <p:cNvPr id="135" name="Imagen 134">
              <a:extLst>
                <a:ext uri="{FF2B5EF4-FFF2-40B4-BE49-F238E27FC236}">
                  <a16:creationId xmlns:a16="http://schemas.microsoft.com/office/drawing/2014/main" id="{0D1543DC-8EF8-721A-71E8-876423B3F5E5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36663" y="1834865"/>
              <a:ext cx="468000" cy="468000"/>
            </a:xfrm>
            <a:prstGeom prst="rect">
              <a:avLst/>
            </a:prstGeom>
          </p:spPr>
        </p:pic>
        <p:pic>
          <p:nvPicPr>
            <p:cNvPr id="137" name="Imagen 136">
              <a:extLst>
                <a:ext uri="{FF2B5EF4-FFF2-40B4-BE49-F238E27FC236}">
                  <a16:creationId xmlns:a16="http://schemas.microsoft.com/office/drawing/2014/main" id="{AEE65CA6-E623-2874-5E9F-B3A6CEAAD5FB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10341" y="1834865"/>
              <a:ext cx="468000" cy="468000"/>
            </a:xfrm>
            <a:prstGeom prst="rect">
              <a:avLst/>
            </a:prstGeom>
          </p:spPr>
        </p:pic>
        <p:pic>
          <p:nvPicPr>
            <p:cNvPr id="139" name="Imagen 138">
              <a:extLst>
                <a:ext uri="{FF2B5EF4-FFF2-40B4-BE49-F238E27FC236}">
                  <a16:creationId xmlns:a16="http://schemas.microsoft.com/office/drawing/2014/main" id="{1063B246-4684-13EF-F753-B94D90F283D7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77425" y="1834865"/>
              <a:ext cx="468000" cy="468000"/>
            </a:xfrm>
            <a:prstGeom prst="rect">
              <a:avLst/>
            </a:prstGeom>
          </p:spPr>
        </p:pic>
      </p:grpSp>
      <p:grpSp>
        <p:nvGrpSpPr>
          <p:cNvPr id="141" name="Grupo 140">
            <a:extLst>
              <a:ext uri="{FF2B5EF4-FFF2-40B4-BE49-F238E27FC236}">
                <a16:creationId xmlns:a16="http://schemas.microsoft.com/office/drawing/2014/main" id="{72C92B72-A284-0F95-5E1B-3CD0464BC3EA}"/>
              </a:ext>
            </a:extLst>
          </p:cNvPr>
          <p:cNvGrpSpPr/>
          <p:nvPr/>
        </p:nvGrpSpPr>
        <p:grpSpPr>
          <a:xfrm>
            <a:off x="5340606" y="4215692"/>
            <a:ext cx="1408762" cy="468000"/>
            <a:chOff x="5336663" y="1834865"/>
            <a:chExt cx="1408762" cy="468000"/>
          </a:xfrm>
        </p:grpSpPr>
        <p:pic>
          <p:nvPicPr>
            <p:cNvPr id="143" name="Imagen 142">
              <a:extLst>
                <a:ext uri="{FF2B5EF4-FFF2-40B4-BE49-F238E27FC236}">
                  <a16:creationId xmlns:a16="http://schemas.microsoft.com/office/drawing/2014/main" id="{8B697B31-BC6D-BE06-25A3-C48C3D25FE5C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36663" y="1834865"/>
              <a:ext cx="468000" cy="468000"/>
            </a:xfrm>
            <a:prstGeom prst="rect">
              <a:avLst/>
            </a:prstGeom>
          </p:spPr>
        </p:pic>
        <p:pic>
          <p:nvPicPr>
            <p:cNvPr id="145" name="Imagen 144">
              <a:extLst>
                <a:ext uri="{FF2B5EF4-FFF2-40B4-BE49-F238E27FC236}">
                  <a16:creationId xmlns:a16="http://schemas.microsoft.com/office/drawing/2014/main" id="{52BDCEEA-D0CB-23F1-FEBA-115C18BFCAA0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10341" y="1834865"/>
              <a:ext cx="468000" cy="468000"/>
            </a:xfrm>
            <a:prstGeom prst="rect">
              <a:avLst/>
            </a:prstGeom>
          </p:spPr>
        </p:pic>
        <p:pic>
          <p:nvPicPr>
            <p:cNvPr id="147" name="Imagen 146">
              <a:extLst>
                <a:ext uri="{FF2B5EF4-FFF2-40B4-BE49-F238E27FC236}">
                  <a16:creationId xmlns:a16="http://schemas.microsoft.com/office/drawing/2014/main" id="{695A8602-B98D-2DD7-271E-4EA3402D1206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77425" y="1834865"/>
              <a:ext cx="468000" cy="468000"/>
            </a:xfrm>
            <a:prstGeom prst="rect">
              <a:avLst/>
            </a:prstGeom>
          </p:spPr>
        </p:pic>
      </p:grpSp>
      <p:grpSp>
        <p:nvGrpSpPr>
          <p:cNvPr id="151" name="Grupo 150">
            <a:extLst>
              <a:ext uri="{FF2B5EF4-FFF2-40B4-BE49-F238E27FC236}">
                <a16:creationId xmlns:a16="http://schemas.microsoft.com/office/drawing/2014/main" id="{3F7AE9DF-84B4-DC2E-51D6-68D5CEF73862}"/>
              </a:ext>
            </a:extLst>
          </p:cNvPr>
          <p:cNvGrpSpPr/>
          <p:nvPr/>
        </p:nvGrpSpPr>
        <p:grpSpPr>
          <a:xfrm>
            <a:off x="5342642" y="5676922"/>
            <a:ext cx="1893852" cy="469160"/>
            <a:chOff x="5339000" y="5722802"/>
            <a:chExt cx="1893852" cy="469160"/>
          </a:xfrm>
        </p:grpSpPr>
        <p:grpSp>
          <p:nvGrpSpPr>
            <p:cNvPr id="153" name="Grupo 152">
              <a:extLst>
                <a:ext uri="{FF2B5EF4-FFF2-40B4-BE49-F238E27FC236}">
                  <a16:creationId xmlns:a16="http://schemas.microsoft.com/office/drawing/2014/main" id="{21189AB6-2F92-5B0A-81B3-5604DE7FC8A6}"/>
                </a:ext>
              </a:extLst>
            </p:cNvPr>
            <p:cNvGrpSpPr/>
            <p:nvPr/>
          </p:nvGrpSpPr>
          <p:grpSpPr>
            <a:xfrm>
              <a:off x="5339000" y="5722802"/>
              <a:ext cx="1418568" cy="469160"/>
              <a:chOff x="5336663" y="1834865"/>
              <a:chExt cx="1418568" cy="469160"/>
            </a:xfrm>
          </p:grpSpPr>
          <p:pic>
            <p:nvPicPr>
              <p:cNvPr id="158" name="Imagen 157">
                <a:extLst>
                  <a:ext uri="{FF2B5EF4-FFF2-40B4-BE49-F238E27FC236}">
                    <a16:creationId xmlns:a16="http://schemas.microsoft.com/office/drawing/2014/main" id="{005BFF52-75FC-4389-C43B-9D8DF6CB814B}"/>
                  </a:ext>
                </a:extLst>
              </p:cNvPr>
              <p:cNvPicPr preferRelativeResize="0">
                <a:picLocks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336663" y="1834865"/>
                <a:ext cx="468000" cy="468000"/>
              </a:xfrm>
              <a:prstGeom prst="rect">
                <a:avLst/>
              </a:prstGeom>
            </p:spPr>
          </p:pic>
          <p:pic>
            <p:nvPicPr>
              <p:cNvPr id="159" name="Imagen 158">
                <a:extLst>
                  <a:ext uri="{FF2B5EF4-FFF2-40B4-BE49-F238E27FC236}">
                    <a16:creationId xmlns:a16="http://schemas.microsoft.com/office/drawing/2014/main" id="{8C16C056-C273-E7DF-196A-B2C287E04B80}"/>
                  </a:ext>
                </a:extLst>
              </p:cNvPr>
              <p:cNvPicPr preferRelativeResize="0">
                <a:picLocks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811947" y="1836025"/>
                <a:ext cx="468000" cy="468000"/>
              </a:xfrm>
              <a:prstGeom prst="rect">
                <a:avLst/>
              </a:prstGeom>
            </p:spPr>
          </p:pic>
          <p:pic>
            <p:nvPicPr>
              <p:cNvPr id="160" name="Imagen 159">
                <a:extLst>
                  <a:ext uri="{FF2B5EF4-FFF2-40B4-BE49-F238E27FC236}">
                    <a16:creationId xmlns:a16="http://schemas.microsoft.com/office/drawing/2014/main" id="{3925BEBD-B6CF-60F5-8608-7C112EA42758}"/>
                  </a:ext>
                </a:extLst>
              </p:cNvPr>
              <p:cNvPicPr preferRelativeResize="0">
                <a:picLocks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287231" y="1836025"/>
                <a:ext cx="468000" cy="468000"/>
              </a:xfrm>
              <a:prstGeom prst="rect">
                <a:avLst/>
              </a:prstGeom>
            </p:spPr>
          </p:pic>
        </p:grpSp>
        <p:pic>
          <p:nvPicPr>
            <p:cNvPr id="156" name="Imagen 155">
              <a:extLst>
                <a:ext uri="{FF2B5EF4-FFF2-40B4-BE49-F238E27FC236}">
                  <a16:creationId xmlns:a16="http://schemas.microsoft.com/office/drawing/2014/main" id="{F1675D09-FB5F-EB09-B866-BB32CBDFD3D1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64852" y="5722802"/>
              <a:ext cx="468000" cy="468000"/>
            </a:xfrm>
            <a:prstGeom prst="rect">
              <a:avLst/>
            </a:prstGeom>
          </p:spPr>
        </p:pic>
      </p:grpSp>
      <p:grpSp>
        <p:nvGrpSpPr>
          <p:cNvPr id="162" name="Grupo 161">
            <a:extLst>
              <a:ext uri="{FF2B5EF4-FFF2-40B4-BE49-F238E27FC236}">
                <a16:creationId xmlns:a16="http://schemas.microsoft.com/office/drawing/2014/main" id="{924CE9D5-DA92-839B-1ACC-F01A50BF656C}"/>
              </a:ext>
            </a:extLst>
          </p:cNvPr>
          <p:cNvGrpSpPr/>
          <p:nvPr/>
        </p:nvGrpSpPr>
        <p:grpSpPr>
          <a:xfrm>
            <a:off x="5338225" y="6158628"/>
            <a:ext cx="936000" cy="468000"/>
            <a:chOff x="5333561" y="5506310"/>
            <a:chExt cx="936000" cy="468000"/>
          </a:xfrm>
        </p:grpSpPr>
        <p:pic>
          <p:nvPicPr>
            <p:cNvPr id="163" name="Imagen 162">
              <a:extLst>
                <a:ext uri="{FF2B5EF4-FFF2-40B4-BE49-F238E27FC236}">
                  <a16:creationId xmlns:a16="http://schemas.microsoft.com/office/drawing/2014/main" id="{5073AC17-A0C1-A47F-8DC8-9E0D7FBDF04A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33561" y="5506310"/>
              <a:ext cx="468000" cy="468000"/>
            </a:xfrm>
            <a:prstGeom prst="rect">
              <a:avLst/>
            </a:prstGeom>
          </p:spPr>
        </p:pic>
        <p:pic>
          <p:nvPicPr>
            <p:cNvPr id="164" name="Imagen 163">
              <a:extLst>
                <a:ext uri="{FF2B5EF4-FFF2-40B4-BE49-F238E27FC236}">
                  <a16:creationId xmlns:a16="http://schemas.microsoft.com/office/drawing/2014/main" id="{9B54653C-6FF8-5E22-4BB8-9B53B0A10514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01561" y="5506310"/>
              <a:ext cx="468000" cy="468000"/>
            </a:xfrm>
            <a:prstGeom prst="rect">
              <a:avLst/>
            </a:prstGeom>
          </p:spPr>
        </p:pic>
      </p:grpSp>
      <p:grpSp>
        <p:nvGrpSpPr>
          <p:cNvPr id="169" name="Grupo 168">
            <a:extLst>
              <a:ext uri="{FF2B5EF4-FFF2-40B4-BE49-F238E27FC236}">
                <a16:creationId xmlns:a16="http://schemas.microsoft.com/office/drawing/2014/main" id="{1C716C20-AEDF-5D3B-C973-D7356EA2B22D}"/>
              </a:ext>
            </a:extLst>
          </p:cNvPr>
          <p:cNvGrpSpPr/>
          <p:nvPr/>
        </p:nvGrpSpPr>
        <p:grpSpPr>
          <a:xfrm>
            <a:off x="5338225" y="6646039"/>
            <a:ext cx="931146" cy="471063"/>
            <a:chOff x="5338225" y="7179439"/>
            <a:chExt cx="931146" cy="471063"/>
          </a:xfrm>
        </p:grpSpPr>
        <p:pic>
          <p:nvPicPr>
            <p:cNvPr id="166" name="Imagen 165">
              <a:extLst>
                <a:ext uri="{FF2B5EF4-FFF2-40B4-BE49-F238E27FC236}">
                  <a16:creationId xmlns:a16="http://schemas.microsoft.com/office/drawing/2014/main" id="{0E7E40B9-CD96-4778-84D8-39641CA37A29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38225" y="7182502"/>
              <a:ext cx="468000" cy="468000"/>
            </a:xfrm>
            <a:prstGeom prst="rect">
              <a:avLst/>
            </a:prstGeom>
          </p:spPr>
        </p:pic>
        <p:pic>
          <p:nvPicPr>
            <p:cNvPr id="168" name="Imagen 167">
              <a:extLst>
                <a:ext uri="{FF2B5EF4-FFF2-40B4-BE49-F238E27FC236}">
                  <a16:creationId xmlns:a16="http://schemas.microsoft.com/office/drawing/2014/main" id="{655E2C5F-5492-B89E-508C-56EF3A979828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01371" y="7179439"/>
              <a:ext cx="468000" cy="468000"/>
            </a:xfrm>
            <a:prstGeom prst="rect">
              <a:avLst/>
            </a:prstGeom>
          </p:spPr>
        </p:pic>
      </p:grpSp>
      <p:grpSp>
        <p:nvGrpSpPr>
          <p:cNvPr id="176" name="Grupo 175">
            <a:extLst>
              <a:ext uri="{FF2B5EF4-FFF2-40B4-BE49-F238E27FC236}">
                <a16:creationId xmlns:a16="http://schemas.microsoft.com/office/drawing/2014/main" id="{11DF4597-6FC7-6F67-7C93-16C8EB44F58D}"/>
              </a:ext>
            </a:extLst>
          </p:cNvPr>
          <p:cNvGrpSpPr/>
          <p:nvPr/>
        </p:nvGrpSpPr>
        <p:grpSpPr>
          <a:xfrm>
            <a:off x="5333371" y="7136618"/>
            <a:ext cx="1411219" cy="468869"/>
            <a:chOff x="5333371" y="7674781"/>
            <a:chExt cx="1411219" cy="468869"/>
          </a:xfrm>
        </p:grpSpPr>
        <p:grpSp>
          <p:nvGrpSpPr>
            <p:cNvPr id="171" name="Grupo 170">
              <a:extLst>
                <a:ext uri="{FF2B5EF4-FFF2-40B4-BE49-F238E27FC236}">
                  <a16:creationId xmlns:a16="http://schemas.microsoft.com/office/drawing/2014/main" id="{51F28598-6763-06BF-F0F6-59CBE522797B}"/>
                </a:ext>
              </a:extLst>
            </p:cNvPr>
            <p:cNvGrpSpPr/>
            <p:nvPr/>
          </p:nvGrpSpPr>
          <p:grpSpPr>
            <a:xfrm>
              <a:off x="5803828" y="7674781"/>
              <a:ext cx="940762" cy="468869"/>
              <a:chOff x="5338225" y="2324893"/>
              <a:chExt cx="940762" cy="468869"/>
            </a:xfrm>
          </p:grpSpPr>
          <p:pic>
            <p:nvPicPr>
              <p:cNvPr id="172" name="Imagen 171">
                <a:extLst>
                  <a:ext uri="{FF2B5EF4-FFF2-40B4-BE49-F238E27FC236}">
                    <a16:creationId xmlns:a16="http://schemas.microsoft.com/office/drawing/2014/main" id="{B6B9FD8E-9F0C-2C5A-20E1-F3BE9DAAD99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338225" y="2325762"/>
                <a:ext cx="468000" cy="468000"/>
              </a:xfrm>
              <a:prstGeom prst="rect">
                <a:avLst/>
              </a:prstGeom>
            </p:spPr>
          </p:pic>
          <p:pic>
            <p:nvPicPr>
              <p:cNvPr id="173" name="Imagen 172">
                <a:extLst>
                  <a:ext uri="{FF2B5EF4-FFF2-40B4-BE49-F238E27FC236}">
                    <a16:creationId xmlns:a16="http://schemas.microsoft.com/office/drawing/2014/main" id="{9DFAD426-D094-54D1-D0F7-F6243AEF757C}"/>
                  </a:ext>
                </a:extLst>
              </p:cNvPr>
              <p:cNvPicPr preferRelativeResize="0">
                <a:picLocks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810987" y="2324893"/>
                <a:ext cx="468000" cy="468000"/>
              </a:xfrm>
              <a:prstGeom prst="rect">
                <a:avLst/>
              </a:prstGeom>
            </p:spPr>
          </p:pic>
        </p:grpSp>
        <p:pic>
          <p:nvPicPr>
            <p:cNvPr id="175" name="Imagen 174">
              <a:extLst>
                <a:ext uri="{FF2B5EF4-FFF2-40B4-BE49-F238E27FC236}">
                  <a16:creationId xmlns:a16="http://schemas.microsoft.com/office/drawing/2014/main" id="{AD357031-4C8E-F8CC-BCF8-9B0DB2A12B9A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33371" y="7675650"/>
              <a:ext cx="468000" cy="468000"/>
            </a:xfrm>
            <a:prstGeom prst="rect">
              <a:avLst/>
            </a:prstGeom>
          </p:spPr>
        </p:pic>
      </p:grpSp>
      <p:grpSp>
        <p:nvGrpSpPr>
          <p:cNvPr id="177" name="Grupo 176">
            <a:extLst>
              <a:ext uri="{FF2B5EF4-FFF2-40B4-BE49-F238E27FC236}">
                <a16:creationId xmlns:a16="http://schemas.microsoft.com/office/drawing/2014/main" id="{76709698-A7AE-905F-B899-BDAE40502485}"/>
              </a:ext>
            </a:extLst>
          </p:cNvPr>
          <p:cNvGrpSpPr/>
          <p:nvPr/>
        </p:nvGrpSpPr>
        <p:grpSpPr>
          <a:xfrm>
            <a:off x="5340590" y="7624029"/>
            <a:ext cx="936000" cy="468000"/>
            <a:chOff x="5333561" y="5506310"/>
            <a:chExt cx="936000" cy="468000"/>
          </a:xfrm>
        </p:grpSpPr>
        <p:pic>
          <p:nvPicPr>
            <p:cNvPr id="178" name="Imagen 177">
              <a:extLst>
                <a:ext uri="{FF2B5EF4-FFF2-40B4-BE49-F238E27FC236}">
                  <a16:creationId xmlns:a16="http://schemas.microsoft.com/office/drawing/2014/main" id="{009EDCE7-BC1C-2D37-ECAA-AB73E55D52D3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33561" y="5506310"/>
              <a:ext cx="468000" cy="468000"/>
            </a:xfrm>
            <a:prstGeom prst="rect">
              <a:avLst/>
            </a:prstGeom>
          </p:spPr>
        </p:pic>
        <p:pic>
          <p:nvPicPr>
            <p:cNvPr id="179" name="Imagen 178">
              <a:extLst>
                <a:ext uri="{FF2B5EF4-FFF2-40B4-BE49-F238E27FC236}">
                  <a16:creationId xmlns:a16="http://schemas.microsoft.com/office/drawing/2014/main" id="{1688B78C-E702-132D-3A53-ADA577876741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01561" y="5506310"/>
              <a:ext cx="468000" cy="468000"/>
            </a:xfrm>
            <a:prstGeom prst="rect">
              <a:avLst/>
            </a:prstGeom>
          </p:spPr>
        </p:pic>
      </p:grpSp>
      <p:grpSp>
        <p:nvGrpSpPr>
          <p:cNvPr id="180" name="Grupo 179">
            <a:extLst>
              <a:ext uri="{FF2B5EF4-FFF2-40B4-BE49-F238E27FC236}">
                <a16:creationId xmlns:a16="http://schemas.microsoft.com/office/drawing/2014/main" id="{8DD7850C-D696-CAC2-EC36-5A25A1C66F70}"/>
              </a:ext>
            </a:extLst>
          </p:cNvPr>
          <p:cNvGrpSpPr/>
          <p:nvPr/>
        </p:nvGrpSpPr>
        <p:grpSpPr>
          <a:xfrm>
            <a:off x="5346564" y="8110776"/>
            <a:ext cx="946646" cy="470389"/>
            <a:chOff x="5336738" y="2351920"/>
            <a:chExt cx="946646" cy="470389"/>
          </a:xfrm>
        </p:grpSpPr>
        <p:pic>
          <p:nvPicPr>
            <p:cNvPr id="181" name="Imagen 180">
              <a:extLst>
                <a:ext uri="{FF2B5EF4-FFF2-40B4-BE49-F238E27FC236}">
                  <a16:creationId xmlns:a16="http://schemas.microsoft.com/office/drawing/2014/main" id="{C1FDC98B-E16F-1280-2AAC-FF8DF4CEED0F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36738" y="2354309"/>
              <a:ext cx="468000" cy="468000"/>
            </a:xfrm>
            <a:prstGeom prst="rect">
              <a:avLst/>
            </a:prstGeom>
          </p:spPr>
        </p:pic>
        <p:pic>
          <p:nvPicPr>
            <p:cNvPr id="182" name="Imagen 181">
              <a:extLst>
                <a:ext uri="{FF2B5EF4-FFF2-40B4-BE49-F238E27FC236}">
                  <a16:creationId xmlns:a16="http://schemas.microsoft.com/office/drawing/2014/main" id="{040B18C6-91DB-A283-1F58-0A27F6F9A6F8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15384" y="2351920"/>
              <a:ext cx="468000" cy="468000"/>
            </a:xfrm>
            <a:prstGeom prst="rect">
              <a:avLst/>
            </a:prstGeom>
          </p:spPr>
        </p:pic>
      </p:grpSp>
      <p:grpSp>
        <p:nvGrpSpPr>
          <p:cNvPr id="2" name="Grupo 1">
            <a:extLst>
              <a:ext uri="{FF2B5EF4-FFF2-40B4-BE49-F238E27FC236}">
                <a16:creationId xmlns:a16="http://schemas.microsoft.com/office/drawing/2014/main" id="{BB6F00A0-F3C9-43A7-5A35-36FD9D406A90}"/>
              </a:ext>
            </a:extLst>
          </p:cNvPr>
          <p:cNvGrpSpPr/>
          <p:nvPr/>
        </p:nvGrpSpPr>
        <p:grpSpPr>
          <a:xfrm>
            <a:off x="5351980" y="8605262"/>
            <a:ext cx="946646" cy="470389"/>
            <a:chOff x="5336738" y="2351920"/>
            <a:chExt cx="946646" cy="470389"/>
          </a:xfrm>
        </p:grpSpPr>
        <p:pic>
          <p:nvPicPr>
            <p:cNvPr id="7" name="Imagen 6">
              <a:extLst>
                <a:ext uri="{FF2B5EF4-FFF2-40B4-BE49-F238E27FC236}">
                  <a16:creationId xmlns:a16="http://schemas.microsoft.com/office/drawing/2014/main" id="{2F1C3997-85EB-F047-80EF-C1630734312B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36738" y="2354309"/>
              <a:ext cx="468000" cy="468000"/>
            </a:xfrm>
            <a:prstGeom prst="rect">
              <a:avLst/>
            </a:prstGeom>
          </p:spPr>
        </p:pic>
        <p:pic>
          <p:nvPicPr>
            <p:cNvPr id="8" name="Imagen 7">
              <a:extLst>
                <a:ext uri="{FF2B5EF4-FFF2-40B4-BE49-F238E27FC236}">
                  <a16:creationId xmlns:a16="http://schemas.microsoft.com/office/drawing/2014/main" id="{CE1A12E7-698B-8509-6407-A228C78CD946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15384" y="2351920"/>
              <a:ext cx="468000" cy="468000"/>
            </a:xfrm>
            <a:prstGeom prst="rect">
              <a:avLst/>
            </a:prstGeom>
          </p:spPr>
        </p:pic>
      </p:grpSp>
      <p:sp>
        <p:nvSpPr>
          <p:cNvPr id="14" name="CuadroTexto 13">
            <a:extLst>
              <a:ext uri="{FF2B5EF4-FFF2-40B4-BE49-F238E27FC236}">
                <a16:creationId xmlns:a16="http://schemas.microsoft.com/office/drawing/2014/main" id="{517B5FD4-C47C-BD03-B600-5CA99390F38B}"/>
              </a:ext>
            </a:extLst>
          </p:cNvPr>
          <p:cNvSpPr txBox="1"/>
          <p:nvPr/>
        </p:nvSpPr>
        <p:spPr>
          <a:xfrm>
            <a:off x="1451725" y="305877"/>
            <a:ext cx="6107947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2000" b="1" spc="-150" dirty="0">
                <a:gradFill flip="none" rotWithShape="1">
                  <a:gsLst>
                    <a:gs pos="0">
                      <a:srgbClr val="11317E">
                        <a:shade val="30000"/>
                        <a:satMod val="115000"/>
                      </a:srgbClr>
                    </a:gs>
                    <a:gs pos="50000">
                      <a:srgbClr val="11317E">
                        <a:shade val="67500"/>
                        <a:satMod val="115000"/>
                      </a:srgbClr>
                    </a:gs>
                    <a:gs pos="100000">
                      <a:srgbClr val="11317E">
                        <a:shade val="100000"/>
                        <a:satMod val="115000"/>
                      </a:srgbClr>
                    </a:gs>
                  </a:gsLst>
                  <a:lin ang="0" scaled="1"/>
                  <a:tileRect/>
                </a:gradFill>
                <a:latin typeface="Century Gothic" panose="020B0502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SUSTANCIAS Y PRODUCTOS QUÍMICOS SUJETOS A CONTROL Y FISCALIZACIÓN EN COLOMBIA DE ACUERDO A LA RESOLUCIÓN 0001 DEL 2015.</a:t>
            </a:r>
          </a:p>
        </p:txBody>
      </p:sp>
    </p:spTree>
    <p:extLst>
      <p:ext uri="{BB962C8B-B14F-4D97-AF65-F5344CB8AC3E}">
        <p14:creationId xmlns:p14="http://schemas.microsoft.com/office/powerpoint/2010/main" val="22726916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DAF761-903B-7914-737D-AD9D853282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43">
            <a:extLst>
              <a:ext uri="{FF2B5EF4-FFF2-40B4-BE49-F238E27FC236}">
                <a16:creationId xmlns:a16="http://schemas.microsoft.com/office/drawing/2014/main" id="{16F742BC-7987-0190-93E3-3A41AB95544A}"/>
              </a:ext>
            </a:extLst>
          </p:cNvPr>
          <p:cNvSpPr txBox="1"/>
          <p:nvPr/>
        </p:nvSpPr>
        <p:spPr>
          <a:xfrm>
            <a:off x="2094664" y="2871899"/>
            <a:ext cx="26227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b="1" dirty="0">
                <a:latin typeface="Century Gothic" panose="020B0502020202020204" pitchFamily="34" charset="0"/>
              </a:rPr>
              <a:t>Toxicidad aguda</a:t>
            </a:r>
            <a:endParaRPr lang="es-CO" sz="1400" b="1" dirty="0">
              <a:latin typeface="Century Gothic" panose="020B0502020202020204" pitchFamily="34" charset="0"/>
            </a:endParaRPr>
          </a:p>
        </p:txBody>
      </p:sp>
      <p:graphicFrame>
        <p:nvGraphicFramePr>
          <p:cNvPr id="6" name="Tabla 5">
            <a:extLst>
              <a:ext uri="{FF2B5EF4-FFF2-40B4-BE49-F238E27FC236}">
                <a16:creationId xmlns:a16="http://schemas.microsoft.com/office/drawing/2014/main" id="{EA03C3C2-81B9-A4F1-B5FD-0543243FD93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42401774"/>
              </p:ext>
            </p:extLst>
          </p:nvPr>
        </p:nvGraphicFramePr>
        <p:xfrm>
          <a:off x="149179" y="1289269"/>
          <a:ext cx="7261315" cy="1555200"/>
        </p:xfrm>
        <a:graphic>
          <a:graphicData uri="http://schemas.openxmlformats.org/drawingml/2006/table">
            <a:tbl>
              <a:tblPr firstRow="1" bandRow="1">
                <a:solidFill>
                  <a:srgbClr val="4472C4"/>
                </a:solidFill>
                <a:tableStyleId>{8FD4443E-F989-4FC4-A0C8-D5A2AF1F390B}</a:tableStyleId>
              </a:tblPr>
              <a:tblGrid>
                <a:gridCol w="594115">
                  <a:extLst>
                    <a:ext uri="{9D8B030D-6E8A-4147-A177-3AD203B41FA5}">
                      <a16:colId xmlns:a16="http://schemas.microsoft.com/office/drawing/2014/main" val="3852449011"/>
                    </a:ext>
                  </a:extLst>
                </a:gridCol>
                <a:gridCol w="3582000">
                  <a:extLst>
                    <a:ext uri="{9D8B030D-6E8A-4147-A177-3AD203B41FA5}">
                      <a16:colId xmlns:a16="http://schemas.microsoft.com/office/drawing/2014/main" val="3825748054"/>
                    </a:ext>
                  </a:extLst>
                </a:gridCol>
                <a:gridCol w="982800">
                  <a:extLst>
                    <a:ext uri="{9D8B030D-6E8A-4147-A177-3AD203B41FA5}">
                      <a16:colId xmlns:a16="http://schemas.microsoft.com/office/drawing/2014/main" val="3683688391"/>
                    </a:ext>
                  </a:extLst>
                </a:gridCol>
                <a:gridCol w="2102400">
                  <a:extLst>
                    <a:ext uri="{9D8B030D-6E8A-4147-A177-3AD203B41FA5}">
                      <a16:colId xmlns:a16="http://schemas.microsoft.com/office/drawing/2014/main" val="3740503"/>
                    </a:ext>
                  </a:extLst>
                </a:gridCol>
              </a:tblGrid>
              <a:tr h="518400">
                <a:tc>
                  <a:txBody>
                    <a:bodyPr/>
                    <a:lstStyle/>
                    <a:p>
                      <a:pPr algn="l"/>
                      <a:r>
                        <a:rPr lang="es-CO" sz="1400" b="0" dirty="0">
                          <a:latin typeface="Century Gothic" panose="020B0502020202020204" pitchFamily="34" charset="0"/>
                        </a:rPr>
                        <a:t>31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CO" sz="1400" b="0" dirty="0">
                          <a:latin typeface="Century Gothic" panose="020B0502020202020204" pitchFamily="34" charset="0"/>
                        </a:rPr>
                        <a:t>Permanganato de potasio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CO" sz="1400" b="0" dirty="0">
                          <a:latin typeface="Century Gothic" panose="020B0502020202020204" pitchFamily="34" charset="0"/>
                        </a:rPr>
                        <a:t>Sólido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O" sz="1400" dirty="0">
                        <a:latin typeface="Century Gothic" panose="020B0502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70572440"/>
                  </a:ext>
                </a:extLst>
              </a:tr>
              <a:tr h="518400">
                <a:tc>
                  <a:txBody>
                    <a:bodyPr/>
                    <a:lstStyle/>
                    <a:p>
                      <a:r>
                        <a:rPr lang="es-CO" sz="1400" dirty="0">
                          <a:latin typeface="Century Gothic" panose="020B0502020202020204" pitchFamily="34" charset="0"/>
                        </a:rPr>
                        <a:t>32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400" dirty="0">
                          <a:latin typeface="Century Gothic" panose="020B0502020202020204" pitchFamily="34" charset="0"/>
                        </a:rPr>
                        <a:t>Thinner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CO" sz="1400" dirty="0">
                          <a:latin typeface="Century Gothic" panose="020B0502020202020204" pitchFamily="34" charset="0"/>
                        </a:rPr>
                        <a:t>Líquido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CO" sz="1400" dirty="0">
                        <a:latin typeface="Century Gothic" panose="020B0502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50393377"/>
                  </a:ext>
                </a:extLst>
              </a:tr>
              <a:tr h="518400">
                <a:tc>
                  <a:txBody>
                    <a:bodyPr/>
                    <a:lstStyle/>
                    <a:p>
                      <a:r>
                        <a:rPr lang="es-CO" sz="1400" dirty="0">
                          <a:latin typeface="Century Gothic" panose="020B0502020202020204" pitchFamily="34" charset="0"/>
                        </a:rPr>
                        <a:t>33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400" dirty="0">
                          <a:latin typeface="Century Gothic" panose="020B0502020202020204" pitchFamily="34" charset="0"/>
                        </a:rPr>
                        <a:t>Tolueno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CO" sz="1400" dirty="0">
                          <a:latin typeface="Century Gothic" panose="020B0502020202020204" pitchFamily="34" charset="0"/>
                        </a:rPr>
                        <a:t>Líquido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CO" sz="1400" dirty="0">
                        <a:latin typeface="Century Gothic" panose="020B0502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38428213"/>
                  </a:ext>
                </a:extLst>
              </a:tr>
            </a:tbl>
          </a:graphicData>
        </a:graphic>
      </p:graphicFrame>
      <p:sp>
        <p:nvSpPr>
          <p:cNvPr id="13" name="Rectángulo redondeado 12">
            <a:extLst>
              <a:ext uri="{FF2B5EF4-FFF2-40B4-BE49-F238E27FC236}">
                <a16:creationId xmlns:a16="http://schemas.microsoft.com/office/drawing/2014/main" id="{C0518542-B0EE-DEE4-27C7-3C42E0DA1A86}"/>
              </a:ext>
            </a:extLst>
          </p:cNvPr>
          <p:cNvSpPr/>
          <p:nvPr/>
        </p:nvSpPr>
        <p:spPr>
          <a:xfrm>
            <a:off x="486695" y="9332258"/>
            <a:ext cx="6613352" cy="363071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BC953E"/>
              </a:gs>
              <a:gs pos="42000">
                <a:srgbClr val="E6C261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161" name="Imagen 160">
            <a:extLst>
              <a:ext uri="{FF2B5EF4-FFF2-40B4-BE49-F238E27FC236}">
                <a16:creationId xmlns:a16="http://schemas.microsoft.com/office/drawing/2014/main" id="{11165C3F-A90D-6E2C-2C76-E6D7F6CE357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900"/>
          <a:stretch/>
        </p:blipFill>
        <p:spPr>
          <a:xfrm>
            <a:off x="126888" y="-23025"/>
            <a:ext cx="999743" cy="1017018"/>
          </a:xfrm>
          <a:prstGeom prst="rect">
            <a:avLst/>
          </a:prstGeom>
        </p:spPr>
      </p:pic>
      <p:sp>
        <p:nvSpPr>
          <p:cNvPr id="12" name="Rectángulo 11">
            <a:extLst>
              <a:ext uri="{FF2B5EF4-FFF2-40B4-BE49-F238E27FC236}">
                <a16:creationId xmlns:a16="http://schemas.microsoft.com/office/drawing/2014/main" id="{D47FBA35-3AD6-336E-7D2F-AD63C26A4584}"/>
              </a:ext>
            </a:extLst>
          </p:cNvPr>
          <p:cNvSpPr/>
          <p:nvPr/>
        </p:nvSpPr>
        <p:spPr>
          <a:xfrm>
            <a:off x="0" y="9399494"/>
            <a:ext cx="7559675" cy="518229"/>
          </a:xfrm>
          <a:prstGeom prst="rect">
            <a:avLst/>
          </a:prstGeom>
          <a:gradFill>
            <a:gsLst>
              <a:gs pos="0">
                <a:srgbClr val="1940A8"/>
              </a:gs>
              <a:gs pos="42000">
                <a:srgbClr val="061941"/>
              </a:gs>
            </a:gsLst>
            <a:lin ang="0" scaled="1"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6CA3CBFC-2902-24B7-DA5F-F59A0D1113B3}"/>
              </a:ext>
            </a:extLst>
          </p:cNvPr>
          <p:cNvSpPr/>
          <p:nvPr/>
        </p:nvSpPr>
        <p:spPr>
          <a:xfrm>
            <a:off x="2486924" y="9409322"/>
            <a:ext cx="2674932" cy="30777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just"/>
            <a:r>
              <a:rPr lang="es-ES" sz="14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Dirección de Antinarcóticos</a:t>
            </a:r>
            <a:endParaRPr lang="es-CO" sz="1400" baseline="300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54" name="Rectángulo 153">
            <a:extLst>
              <a:ext uri="{FF2B5EF4-FFF2-40B4-BE49-F238E27FC236}">
                <a16:creationId xmlns:a16="http://schemas.microsoft.com/office/drawing/2014/main" id="{6D90011D-0CAB-758C-3510-4271A74C1A31}"/>
              </a:ext>
            </a:extLst>
          </p:cNvPr>
          <p:cNvSpPr/>
          <p:nvPr/>
        </p:nvSpPr>
        <p:spPr>
          <a:xfrm>
            <a:off x="773028" y="9596828"/>
            <a:ext cx="6040685" cy="30777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s-ES" sz="14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Centro Internacional de Estudios Estratégicos </a:t>
            </a:r>
            <a:r>
              <a:rPr lang="es-ES" sz="14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Contra el Narcotráfico</a:t>
            </a:r>
            <a:endParaRPr lang="es-CO" sz="1400" baseline="300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29" name="Imagen 28">
            <a:extLst>
              <a:ext uri="{FF2B5EF4-FFF2-40B4-BE49-F238E27FC236}">
                <a16:creationId xmlns:a16="http://schemas.microsoft.com/office/drawing/2014/main" id="{B3441533-0638-49A6-8B12-C4723C3A63D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6433"/>
          <a:stretch/>
        </p:blipFill>
        <p:spPr>
          <a:xfrm>
            <a:off x="0" y="0"/>
            <a:ext cx="3406052" cy="1470454"/>
          </a:xfrm>
          <a:prstGeom prst="rect">
            <a:avLst/>
          </a:prstGeom>
        </p:spPr>
      </p:pic>
      <p:sp>
        <p:nvSpPr>
          <p:cNvPr id="14" name="CuadroTexto 13">
            <a:extLst>
              <a:ext uri="{FF2B5EF4-FFF2-40B4-BE49-F238E27FC236}">
                <a16:creationId xmlns:a16="http://schemas.microsoft.com/office/drawing/2014/main" id="{B19C015B-F3DB-2917-AD0C-C97800625A5F}"/>
              </a:ext>
            </a:extLst>
          </p:cNvPr>
          <p:cNvSpPr txBox="1"/>
          <p:nvPr/>
        </p:nvSpPr>
        <p:spPr>
          <a:xfrm>
            <a:off x="173058" y="4205257"/>
            <a:ext cx="720196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2000" b="1" spc="-150" dirty="0">
                <a:gradFill flip="none" rotWithShape="1">
                  <a:gsLst>
                    <a:gs pos="0">
                      <a:srgbClr val="11317E">
                        <a:shade val="30000"/>
                        <a:satMod val="115000"/>
                      </a:srgbClr>
                    </a:gs>
                    <a:gs pos="50000">
                      <a:srgbClr val="11317E">
                        <a:shade val="67500"/>
                        <a:satMod val="115000"/>
                      </a:srgbClr>
                    </a:gs>
                    <a:gs pos="100000">
                      <a:srgbClr val="11317E">
                        <a:shade val="100000"/>
                        <a:satMod val="115000"/>
                      </a:srgbClr>
                    </a:gs>
                  </a:gsLst>
                  <a:lin ang="0" scaled="1"/>
                  <a:tileRect/>
                </a:gradFill>
                <a:latin typeface="Century Gothic" panose="020B0502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SUSTANCIAS QUÍMICAS CONTROLADAS</a:t>
            </a:r>
            <a:r>
              <a:rPr lang="es-ES" sz="2000" b="1" spc="-150" dirty="0">
                <a:solidFill>
                  <a:srgbClr val="FF0000"/>
                </a:solidFill>
                <a:latin typeface="Century Gothic" panose="020B0502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000" b="1" spc="-150" dirty="0">
                <a:gradFill flip="none" rotWithShape="1">
                  <a:gsLst>
                    <a:gs pos="0">
                      <a:srgbClr val="11317E">
                        <a:shade val="30000"/>
                        <a:satMod val="115000"/>
                      </a:srgbClr>
                    </a:gs>
                    <a:gs pos="50000">
                      <a:srgbClr val="11317E">
                        <a:shade val="67500"/>
                        <a:satMod val="115000"/>
                      </a:srgbClr>
                    </a:gs>
                    <a:gs pos="100000">
                      <a:srgbClr val="11317E">
                        <a:shade val="100000"/>
                        <a:satMod val="115000"/>
                      </a:srgbClr>
                    </a:gs>
                  </a:gsLst>
                  <a:lin ang="0" scaled="1"/>
                  <a:tileRect/>
                </a:gradFill>
                <a:latin typeface="Century Gothic" panose="020B0502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UTILIZADAS EN LA PRODUCCIÓN DE CLORHIDRATO DE COCAÍNA</a:t>
            </a:r>
          </a:p>
        </p:txBody>
      </p:sp>
      <p:graphicFrame>
        <p:nvGraphicFramePr>
          <p:cNvPr id="17" name="Tabla 16">
            <a:extLst>
              <a:ext uri="{FF2B5EF4-FFF2-40B4-BE49-F238E27FC236}">
                <a16:creationId xmlns:a16="http://schemas.microsoft.com/office/drawing/2014/main" id="{BDD5C968-96B3-E156-402D-8F878B16967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4019836"/>
              </p:ext>
            </p:extLst>
          </p:nvPr>
        </p:nvGraphicFramePr>
        <p:xfrm>
          <a:off x="126889" y="4859806"/>
          <a:ext cx="7259728" cy="2499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56628">
                  <a:extLst>
                    <a:ext uri="{9D8B030D-6E8A-4147-A177-3AD203B41FA5}">
                      <a16:colId xmlns:a16="http://schemas.microsoft.com/office/drawing/2014/main" val="3342735799"/>
                    </a:ext>
                  </a:extLst>
                </a:gridCol>
                <a:gridCol w="5403100">
                  <a:extLst>
                    <a:ext uri="{9D8B030D-6E8A-4147-A177-3AD203B41FA5}">
                      <a16:colId xmlns:a16="http://schemas.microsoft.com/office/drawing/2014/main" val="2468053797"/>
                    </a:ext>
                  </a:extLst>
                </a:gridCol>
              </a:tblGrid>
              <a:tr h="184835">
                <a:tc>
                  <a:txBody>
                    <a:bodyPr/>
                    <a:lstStyle/>
                    <a:p>
                      <a:pPr algn="ctr"/>
                      <a:r>
                        <a:rPr lang="es-CO" sz="1400" dirty="0">
                          <a:latin typeface="Century Gothic" panose="020B0502020202020204" pitchFamily="34" charset="0"/>
                        </a:rPr>
                        <a:t>TIPO DE PRODUCCIÓN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400" dirty="0">
                          <a:latin typeface="Century Gothic" panose="020B0502020202020204" pitchFamily="34" charset="0"/>
                        </a:rPr>
                        <a:t>TIPO DE SUSTANCIA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13478292"/>
                  </a:ext>
                </a:extLst>
              </a:tr>
              <a:tr h="244236">
                <a:tc>
                  <a:txBody>
                    <a:bodyPr/>
                    <a:lstStyle/>
                    <a:p>
                      <a:pPr algn="just"/>
                      <a:r>
                        <a:rPr lang="es-CO" sz="1400" dirty="0">
                          <a:latin typeface="Century Gothic" panose="020B0502020202020204" pitchFamily="34" charset="0"/>
                        </a:rPr>
                        <a:t>Pasta básica de cocaína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CO" sz="1400" dirty="0">
                          <a:latin typeface="Century Gothic" panose="020B0502020202020204" pitchFamily="34" charset="0"/>
                        </a:rPr>
                        <a:t>Ácido sulfúrico, Gasolina, Cemento, Hidróxido de sodio, Carbonato de sodio.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5212027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/>
                      <a:r>
                        <a:rPr lang="es-CO" sz="1400" dirty="0">
                          <a:latin typeface="Century Gothic" panose="020B0502020202020204" pitchFamily="34" charset="0"/>
                        </a:rPr>
                        <a:t>Base de cocaína re-oxidada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CO" sz="1400" dirty="0">
                          <a:latin typeface="Century Gothic" panose="020B0502020202020204" pitchFamily="34" charset="0"/>
                        </a:rPr>
                        <a:t>Ácido sulfúrico, Gasolina, Hidróxido de sodio, Permanganato de potasio, Metabisulfito de sodio.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97284255"/>
                  </a:ext>
                </a:extLst>
              </a:tr>
              <a:tr h="401716">
                <a:tc>
                  <a:txBody>
                    <a:bodyPr/>
                    <a:lstStyle/>
                    <a:p>
                      <a:pPr algn="just"/>
                      <a:r>
                        <a:rPr lang="es-CO" sz="1400" dirty="0">
                          <a:latin typeface="Century Gothic" panose="020B0502020202020204" pitchFamily="34" charset="0"/>
                        </a:rPr>
                        <a:t>Clorhidrato de cocaína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CO" sz="1400" dirty="0">
                          <a:latin typeface="Century Gothic" panose="020B0502020202020204" pitchFamily="34" charset="0"/>
                        </a:rPr>
                        <a:t>Ácido clorhídrico, Ácido sulfúrico, </a:t>
                      </a:r>
                      <a:r>
                        <a:rPr lang="es-CO" sz="140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Disolvente No. 1, </a:t>
                      </a:r>
                      <a:r>
                        <a:rPr lang="es-CO" sz="1400" dirty="0">
                          <a:latin typeface="Century Gothic" panose="020B0502020202020204" pitchFamily="34" charset="0"/>
                        </a:rPr>
                        <a:t>Acetato de n-propilo, </a:t>
                      </a:r>
                      <a:r>
                        <a:rPr lang="es-CO" sz="1400" dirty="0" err="1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Metil</a:t>
                      </a:r>
                      <a:r>
                        <a:rPr lang="es-CO" sz="140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CO" sz="1400" dirty="0" err="1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etil</a:t>
                      </a:r>
                      <a:r>
                        <a:rPr lang="es-CO" sz="140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 cetona (MEK), </a:t>
                      </a:r>
                      <a:r>
                        <a:rPr lang="es-CO" sz="1400" dirty="0">
                          <a:latin typeface="Century Gothic" panose="020B0502020202020204" pitchFamily="34" charset="0"/>
                        </a:rPr>
                        <a:t>Hexano, Acetato de etilo, Acetato de butilo, Hidróxido de sodio, Cloruro de calcio, Metabisulfito de sodio.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03190156"/>
                  </a:ext>
                </a:extLst>
              </a:tr>
            </a:tbl>
          </a:graphicData>
        </a:graphic>
      </p:graphicFrame>
      <p:sp>
        <p:nvSpPr>
          <p:cNvPr id="3" name="CuadroTexto 2">
            <a:extLst>
              <a:ext uri="{FF2B5EF4-FFF2-40B4-BE49-F238E27FC236}">
                <a16:creationId xmlns:a16="http://schemas.microsoft.com/office/drawing/2014/main" id="{547EA540-676E-F9EF-7E4E-1B2D587C7A90}"/>
              </a:ext>
            </a:extLst>
          </p:cNvPr>
          <p:cNvSpPr txBox="1"/>
          <p:nvPr/>
        </p:nvSpPr>
        <p:spPr>
          <a:xfrm>
            <a:off x="126888" y="7457772"/>
            <a:ext cx="720297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algn="ctr">
              <a:defRPr b="1" spc="-150">
                <a:gradFill flip="none" rotWithShape="1">
                  <a:gsLst>
                    <a:gs pos="0">
                      <a:srgbClr val="11317E">
                        <a:shade val="30000"/>
                        <a:satMod val="115000"/>
                      </a:srgbClr>
                    </a:gs>
                    <a:gs pos="50000">
                      <a:srgbClr val="11317E">
                        <a:shade val="67500"/>
                        <a:satMod val="115000"/>
                      </a:srgbClr>
                    </a:gs>
                    <a:gs pos="100000">
                      <a:srgbClr val="11317E">
                        <a:shade val="100000"/>
                        <a:satMod val="115000"/>
                      </a:srgbClr>
                    </a:gs>
                  </a:gsLst>
                  <a:lin ang="0" scaled="1"/>
                  <a:tileRect/>
                </a:gradFill>
                <a:latin typeface="Century Gothic" panose="020B050202020202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s-ES" sz="2000" dirty="0"/>
              <a:t>SUSTANCIAS QUÍMICAS  CONTROLADAS UTILIZADAS EN LA PRODUCCIÓN DE HEROÍNA</a:t>
            </a:r>
          </a:p>
        </p:txBody>
      </p:sp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B0134653-A405-4A3C-D98D-B8B5F4B04CA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25295977"/>
              </p:ext>
            </p:extLst>
          </p:nvPr>
        </p:nvGraphicFramePr>
        <p:xfrm>
          <a:off x="126889" y="8112988"/>
          <a:ext cx="7248132" cy="1036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81447">
                  <a:extLst>
                    <a:ext uri="{9D8B030D-6E8A-4147-A177-3AD203B41FA5}">
                      <a16:colId xmlns:a16="http://schemas.microsoft.com/office/drawing/2014/main" val="3342735799"/>
                    </a:ext>
                  </a:extLst>
                </a:gridCol>
                <a:gridCol w="5666685">
                  <a:extLst>
                    <a:ext uri="{9D8B030D-6E8A-4147-A177-3AD203B41FA5}">
                      <a16:colId xmlns:a16="http://schemas.microsoft.com/office/drawing/2014/main" val="2468053797"/>
                    </a:ext>
                  </a:extLst>
                </a:gridCol>
              </a:tblGrid>
              <a:tr h="184835">
                <a:tc>
                  <a:txBody>
                    <a:bodyPr/>
                    <a:lstStyle/>
                    <a:p>
                      <a:pPr algn="ctr"/>
                      <a:r>
                        <a:rPr lang="es-CO" sz="1400" dirty="0">
                          <a:latin typeface="Century Gothic" panose="020B0502020202020204" pitchFamily="34" charset="0"/>
                        </a:rPr>
                        <a:t>TIPO DE PRODUCCIÓN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400" dirty="0">
                          <a:latin typeface="Century Gothic" panose="020B0502020202020204" pitchFamily="34" charset="0"/>
                        </a:rPr>
                        <a:t>TIPO DE SUSTANCIA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1347829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/>
                      <a:r>
                        <a:rPr lang="es-CO" sz="1400" dirty="0">
                          <a:latin typeface="Century Gothic" panose="020B0502020202020204" pitchFamily="34" charset="0"/>
                        </a:rPr>
                        <a:t>Heroína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CO" sz="1400" dirty="0">
                          <a:latin typeface="Century Gothic" panose="020B0502020202020204" pitchFamily="34" charset="0"/>
                        </a:rPr>
                        <a:t>Anhídrido acético (utilizado para la conversión de morfina a heroína), Carbonato de sodio, Ácido clorhídrico, Acetona.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52120278"/>
                  </a:ext>
                </a:extLst>
              </a:tr>
            </a:tbl>
          </a:graphicData>
        </a:graphic>
      </p:graphicFrame>
      <p:pic>
        <p:nvPicPr>
          <p:cNvPr id="10" name="Imagen 9">
            <a:extLst>
              <a:ext uri="{FF2B5EF4-FFF2-40B4-BE49-F238E27FC236}">
                <a16:creationId xmlns:a16="http://schemas.microsoft.com/office/drawing/2014/main" id="{FEBDBF5B-FE9B-C5AE-2BB1-0AC1B7B5786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5056" y="1298969"/>
            <a:ext cx="468000" cy="468000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CD4E3C13-A59A-CB8E-24BF-A98441CB383E}"/>
              </a:ext>
            </a:extLst>
          </p:cNvPr>
          <p:cNvPicPr preferRelativeResize="0">
            <a:picLocks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3702" y="1293621"/>
            <a:ext cx="468000" cy="468000"/>
          </a:xfrm>
          <a:prstGeom prst="rect">
            <a:avLst/>
          </a:prstGeom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640C2B3A-1512-1F16-0654-858E0DD2B9AE}"/>
              </a:ext>
            </a:extLst>
          </p:cNvPr>
          <p:cNvPicPr preferRelativeResize="0">
            <a:picLocks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7585" y="1293621"/>
            <a:ext cx="468000" cy="468000"/>
          </a:xfrm>
          <a:prstGeom prst="rect">
            <a:avLst/>
          </a:prstGeom>
        </p:spPr>
      </p:pic>
      <p:pic>
        <p:nvPicPr>
          <p:cNvPr id="20" name="Imagen 19">
            <a:extLst>
              <a:ext uri="{FF2B5EF4-FFF2-40B4-BE49-F238E27FC236}">
                <a16:creationId xmlns:a16="http://schemas.microsoft.com/office/drawing/2014/main" id="{7723654C-624B-1E9F-2BA5-3AF15449C16F}"/>
              </a:ext>
            </a:extLst>
          </p:cNvPr>
          <p:cNvPicPr preferRelativeResize="0">
            <a:picLocks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6232" y="1293621"/>
            <a:ext cx="468000" cy="468000"/>
          </a:xfrm>
          <a:prstGeom prst="rect">
            <a:avLst/>
          </a:prstGeom>
        </p:spPr>
      </p:pic>
      <p:grpSp>
        <p:nvGrpSpPr>
          <p:cNvPr id="21" name="Grupo 20">
            <a:extLst>
              <a:ext uri="{FF2B5EF4-FFF2-40B4-BE49-F238E27FC236}">
                <a16:creationId xmlns:a16="http://schemas.microsoft.com/office/drawing/2014/main" id="{A9F251C6-E1A2-B80E-F0F9-663E5DF9ED49}"/>
              </a:ext>
            </a:extLst>
          </p:cNvPr>
          <p:cNvGrpSpPr/>
          <p:nvPr/>
        </p:nvGrpSpPr>
        <p:grpSpPr>
          <a:xfrm>
            <a:off x="5365056" y="1819422"/>
            <a:ext cx="1408762" cy="468000"/>
            <a:chOff x="5336663" y="1834865"/>
            <a:chExt cx="1408762" cy="468000"/>
          </a:xfrm>
        </p:grpSpPr>
        <p:pic>
          <p:nvPicPr>
            <p:cNvPr id="22" name="Imagen 21">
              <a:extLst>
                <a:ext uri="{FF2B5EF4-FFF2-40B4-BE49-F238E27FC236}">
                  <a16:creationId xmlns:a16="http://schemas.microsoft.com/office/drawing/2014/main" id="{633DC716-0ACD-435C-16A1-8F33CAE4FA13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36663" y="1834865"/>
              <a:ext cx="468000" cy="468000"/>
            </a:xfrm>
            <a:prstGeom prst="rect">
              <a:avLst/>
            </a:prstGeom>
          </p:spPr>
        </p:pic>
        <p:pic>
          <p:nvPicPr>
            <p:cNvPr id="23" name="Imagen 22">
              <a:extLst>
                <a:ext uri="{FF2B5EF4-FFF2-40B4-BE49-F238E27FC236}">
                  <a16:creationId xmlns:a16="http://schemas.microsoft.com/office/drawing/2014/main" id="{065097C9-DBBB-1BF5-5E27-CB14787D4268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10341" y="1834865"/>
              <a:ext cx="468000" cy="468000"/>
            </a:xfrm>
            <a:prstGeom prst="rect">
              <a:avLst/>
            </a:prstGeom>
          </p:spPr>
        </p:pic>
        <p:pic>
          <p:nvPicPr>
            <p:cNvPr id="24" name="Imagen 23">
              <a:extLst>
                <a:ext uri="{FF2B5EF4-FFF2-40B4-BE49-F238E27FC236}">
                  <a16:creationId xmlns:a16="http://schemas.microsoft.com/office/drawing/2014/main" id="{5D018923-C781-BC3A-D005-C4B336ED029D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77425" y="1834865"/>
              <a:ext cx="468000" cy="468000"/>
            </a:xfrm>
            <a:prstGeom prst="rect">
              <a:avLst/>
            </a:prstGeom>
          </p:spPr>
        </p:pic>
      </p:grpSp>
      <p:grpSp>
        <p:nvGrpSpPr>
          <p:cNvPr id="26" name="Grupo 25">
            <a:extLst>
              <a:ext uri="{FF2B5EF4-FFF2-40B4-BE49-F238E27FC236}">
                <a16:creationId xmlns:a16="http://schemas.microsoft.com/office/drawing/2014/main" id="{326D7408-5324-4CBC-C881-B95463EE03F8}"/>
              </a:ext>
            </a:extLst>
          </p:cNvPr>
          <p:cNvGrpSpPr/>
          <p:nvPr/>
        </p:nvGrpSpPr>
        <p:grpSpPr>
          <a:xfrm>
            <a:off x="5365056" y="2345223"/>
            <a:ext cx="1408762" cy="468000"/>
            <a:chOff x="5336663" y="1834865"/>
            <a:chExt cx="1408762" cy="468000"/>
          </a:xfrm>
        </p:grpSpPr>
        <p:pic>
          <p:nvPicPr>
            <p:cNvPr id="27" name="Imagen 26">
              <a:extLst>
                <a:ext uri="{FF2B5EF4-FFF2-40B4-BE49-F238E27FC236}">
                  <a16:creationId xmlns:a16="http://schemas.microsoft.com/office/drawing/2014/main" id="{BC6EAED6-BDDE-D9CC-E492-AB73054793DF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36663" y="1834865"/>
              <a:ext cx="468000" cy="468000"/>
            </a:xfrm>
            <a:prstGeom prst="rect">
              <a:avLst/>
            </a:prstGeom>
          </p:spPr>
        </p:pic>
        <p:pic>
          <p:nvPicPr>
            <p:cNvPr id="28" name="Imagen 27">
              <a:extLst>
                <a:ext uri="{FF2B5EF4-FFF2-40B4-BE49-F238E27FC236}">
                  <a16:creationId xmlns:a16="http://schemas.microsoft.com/office/drawing/2014/main" id="{38C8D1A7-0752-3C28-C2B6-734CF7380BF5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10341" y="1834865"/>
              <a:ext cx="468000" cy="468000"/>
            </a:xfrm>
            <a:prstGeom prst="rect">
              <a:avLst/>
            </a:prstGeom>
          </p:spPr>
        </p:pic>
        <p:pic>
          <p:nvPicPr>
            <p:cNvPr id="30" name="Imagen 29">
              <a:extLst>
                <a:ext uri="{FF2B5EF4-FFF2-40B4-BE49-F238E27FC236}">
                  <a16:creationId xmlns:a16="http://schemas.microsoft.com/office/drawing/2014/main" id="{64BF1652-05F2-C839-D89C-99142086AD0B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77425" y="1834865"/>
              <a:ext cx="468000" cy="468000"/>
            </a:xfrm>
            <a:prstGeom prst="rect">
              <a:avLst/>
            </a:prstGeom>
          </p:spPr>
        </p:pic>
      </p:grpSp>
      <p:sp>
        <p:nvSpPr>
          <p:cNvPr id="9" name="Rectángulo 8">
            <a:extLst>
              <a:ext uri="{FF2B5EF4-FFF2-40B4-BE49-F238E27FC236}">
                <a16:creationId xmlns:a16="http://schemas.microsoft.com/office/drawing/2014/main" id="{DAFFDFBC-241E-0E5D-D7B4-07AC9CD0E8F6}"/>
              </a:ext>
            </a:extLst>
          </p:cNvPr>
          <p:cNvSpPr/>
          <p:nvPr/>
        </p:nvSpPr>
        <p:spPr>
          <a:xfrm>
            <a:off x="139106" y="2844469"/>
            <a:ext cx="7261315" cy="128458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sz="1400" b="1" dirty="0">
                <a:solidFill>
                  <a:schemeClr val="tx1"/>
                </a:solidFill>
                <a:latin typeface="Century Gothic" panose="020B0502020202020204" pitchFamily="34" charset="0"/>
              </a:rPr>
              <a:t>CONVENCIONES</a:t>
            </a:r>
            <a:endParaRPr lang="es-CO" sz="1600" b="1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pic>
        <p:nvPicPr>
          <p:cNvPr id="31" name="Imagen 30">
            <a:extLst>
              <a:ext uri="{FF2B5EF4-FFF2-40B4-BE49-F238E27FC236}">
                <a16:creationId xmlns:a16="http://schemas.microsoft.com/office/drawing/2014/main" id="{40BA7B1C-54A1-31AB-E8B5-20F4B45995C0}"/>
              </a:ext>
            </a:extLst>
          </p:cNvPr>
          <p:cNvPicPr preferRelativeResize="0">
            <a:picLocks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4324" y="2866997"/>
            <a:ext cx="360000" cy="288000"/>
          </a:xfrm>
          <a:prstGeom prst="rect">
            <a:avLst/>
          </a:prstGeom>
        </p:spPr>
      </p:pic>
      <p:pic>
        <p:nvPicPr>
          <p:cNvPr id="33" name="Imagen 32">
            <a:extLst>
              <a:ext uri="{FF2B5EF4-FFF2-40B4-BE49-F238E27FC236}">
                <a16:creationId xmlns:a16="http://schemas.microsoft.com/office/drawing/2014/main" id="{C8F0190F-2F99-FC78-24E9-4E48E00ACA71}"/>
              </a:ext>
            </a:extLst>
          </p:cNvPr>
          <p:cNvPicPr preferRelativeResize="0">
            <a:picLocks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4324" y="3190162"/>
            <a:ext cx="360000" cy="288000"/>
          </a:xfrm>
          <a:prstGeom prst="rect">
            <a:avLst/>
          </a:prstGeom>
        </p:spPr>
      </p:pic>
      <p:pic>
        <p:nvPicPr>
          <p:cNvPr id="34" name="Imagen 33">
            <a:extLst>
              <a:ext uri="{FF2B5EF4-FFF2-40B4-BE49-F238E27FC236}">
                <a16:creationId xmlns:a16="http://schemas.microsoft.com/office/drawing/2014/main" id="{6E072467-0C6D-5778-B50F-2E9D14207A4D}"/>
              </a:ext>
            </a:extLst>
          </p:cNvPr>
          <p:cNvPicPr preferRelativeResize="0">
            <a:picLocks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4324" y="3503848"/>
            <a:ext cx="360000" cy="288000"/>
          </a:xfrm>
          <a:prstGeom prst="rect">
            <a:avLst/>
          </a:prstGeom>
        </p:spPr>
      </p:pic>
      <p:pic>
        <p:nvPicPr>
          <p:cNvPr id="35" name="Imagen 34">
            <a:extLst>
              <a:ext uri="{FF2B5EF4-FFF2-40B4-BE49-F238E27FC236}">
                <a16:creationId xmlns:a16="http://schemas.microsoft.com/office/drawing/2014/main" id="{EB020622-8CCB-4ABA-E9F4-83F095AE37AE}"/>
              </a:ext>
            </a:extLst>
          </p:cNvPr>
          <p:cNvPicPr preferRelativeResize="0">
            <a:picLocks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4324" y="3827939"/>
            <a:ext cx="360000" cy="288000"/>
          </a:xfrm>
          <a:prstGeom prst="rect">
            <a:avLst/>
          </a:prstGeom>
        </p:spPr>
      </p:pic>
      <p:pic>
        <p:nvPicPr>
          <p:cNvPr id="37" name="Imagen 36">
            <a:extLst>
              <a:ext uri="{FF2B5EF4-FFF2-40B4-BE49-F238E27FC236}">
                <a16:creationId xmlns:a16="http://schemas.microsoft.com/office/drawing/2014/main" id="{CF0775AE-B57C-4182-6A66-6B6119634AE1}"/>
              </a:ext>
            </a:extLst>
          </p:cNvPr>
          <p:cNvPicPr preferRelativeResize="0">
            <a:picLocks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7440" y="3553909"/>
            <a:ext cx="360000" cy="288000"/>
          </a:xfrm>
          <a:prstGeom prst="rect">
            <a:avLst/>
          </a:prstGeom>
        </p:spPr>
      </p:pic>
      <p:pic>
        <p:nvPicPr>
          <p:cNvPr id="39" name="Imagen 38">
            <a:extLst>
              <a:ext uri="{FF2B5EF4-FFF2-40B4-BE49-F238E27FC236}">
                <a16:creationId xmlns:a16="http://schemas.microsoft.com/office/drawing/2014/main" id="{42DF210B-AA39-9A5C-16D4-F964F11BE548}"/>
              </a:ext>
            </a:extLst>
          </p:cNvPr>
          <p:cNvPicPr preferRelativeResize="0">
            <a:picLocks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7440" y="3227855"/>
            <a:ext cx="360000" cy="288000"/>
          </a:xfrm>
          <a:prstGeom prst="rect">
            <a:avLst/>
          </a:prstGeom>
        </p:spPr>
      </p:pic>
      <p:pic>
        <p:nvPicPr>
          <p:cNvPr id="41" name="Imagen 40">
            <a:extLst>
              <a:ext uri="{FF2B5EF4-FFF2-40B4-BE49-F238E27FC236}">
                <a16:creationId xmlns:a16="http://schemas.microsoft.com/office/drawing/2014/main" id="{61AC1637-FC89-E28F-205B-E3B6173040E8}"/>
              </a:ext>
            </a:extLst>
          </p:cNvPr>
          <p:cNvPicPr preferRelativeResize="0">
            <a:picLocks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7440" y="2904862"/>
            <a:ext cx="360000" cy="288000"/>
          </a:xfrm>
          <a:prstGeom prst="rect">
            <a:avLst/>
          </a:prstGeom>
        </p:spPr>
      </p:pic>
      <p:sp>
        <p:nvSpPr>
          <p:cNvPr id="42" name="CuadroTexto 41">
            <a:extLst>
              <a:ext uri="{FF2B5EF4-FFF2-40B4-BE49-F238E27FC236}">
                <a16:creationId xmlns:a16="http://schemas.microsoft.com/office/drawing/2014/main" id="{328DBC69-2D2B-194E-7B1C-25B80E6D7D1B}"/>
              </a:ext>
            </a:extLst>
          </p:cNvPr>
          <p:cNvSpPr txBox="1"/>
          <p:nvPr/>
        </p:nvSpPr>
        <p:spPr>
          <a:xfrm>
            <a:off x="2094664" y="3810794"/>
            <a:ext cx="26227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b="1" dirty="0">
                <a:latin typeface="Century Gothic" panose="020B0502020202020204" pitchFamily="34" charset="0"/>
              </a:rPr>
              <a:t>Grave peligro para la salud</a:t>
            </a:r>
            <a:endParaRPr lang="es-CO" sz="1400" b="1" dirty="0">
              <a:latin typeface="Century Gothic" panose="020B0502020202020204" pitchFamily="34" charset="0"/>
            </a:endParaRPr>
          </a:p>
        </p:txBody>
      </p:sp>
      <p:sp>
        <p:nvSpPr>
          <p:cNvPr id="46" name="CuadroTexto 45">
            <a:extLst>
              <a:ext uri="{FF2B5EF4-FFF2-40B4-BE49-F238E27FC236}">
                <a16:creationId xmlns:a16="http://schemas.microsoft.com/office/drawing/2014/main" id="{3EE4BC79-A8EF-D27B-0A37-9AFE1B2E0DF2}"/>
              </a:ext>
            </a:extLst>
          </p:cNvPr>
          <p:cNvSpPr txBox="1"/>
          <p:nvPr/>
        </p:nvSpPr>
        <p:spPr>
          <a:xfrm>
            <a:off x="2114324" y="3479503"/>
            <a:ext cx="26227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b="1" dirty="0">
                <a:latin typeface="Century Gothic" panose="020B0502020202020204" pitchFamily="34" charset="0"/>
              </a:rPr>
              <a:t>Peligro para la salud</a:t>
            </a:r>
            <a:endParaRPr lang="es-CO" sz="1400" b="1" dirty="0">
              <a:latin typeface="Century Gothic" panose="020B0502020202020204" pitchFamily="34" charset="0"/>
            </a:endParaRPr>
          </a:p>
        </p:txBody>
      </p:sp>
      <p:sp>
        <p:nvSpPr>
          <p:cNvPr id="48" name="CuadroTexto 47">
            <a:extLst>
              <a:ext uri="{FF2B5EF4-FFF2-40B4-BE49-F238E27FC236}">
                <a16:creationId xmlns:a16="http://schemas.microsoft.com/office/drawing/2014/main" id="{1A5C821E-329A-0017-84E2-4CF53FA5816A}"/>
              </a:ext>
            </a:extLst>
          </p:cNvPr>
          <p:cNvSpPr txBox="1"/>
          <p:nvPr/>
        </p:nvSpPr>
        <p:spPr>
          <a:xfrm>
            <a:off x="2114324" y="3162511"/>
            <a:ext cx="26227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b="1" dirty="0">
                <a:latin typeface="Century Gothic" panose="020B0502020202020204" pitchFamily="34" charset="0"/>
              </a:rPr>
              <a:t>Inflamable</a:t>
            </a:r>
            <a:endParaRPr lang="es-CO" sz="1400" b="1" dirty="0">
              <a:latin typeface="Century Gothic" panose="020B0502020202020204" pitchFamily="34" charset="0"/>
            </a:endParaRPr>
          </a:p>
        </p:txBody>
      </p:sp>
      <p:sp>
        <p:nvSpPr>
          <p:cNvPr id="50" name="CuadroTexto 49">
            <a:extLst>
              <a:ext uri="{FF2B5EF4-FFF2-40B4-BE49-F238E27FC236}">
                <a16:creationId xmlns:a16="http://schemas.microsoft.com/office/drawing/2014/main" id="{939ED3DA-9899-9036-4C6F-95A1F3A8ADFA}"/>
              </a:ext>
            </a:extLst>
          </p:cNvPr>
          <p:cNvSpPr txBox="1"/>
          <p:nvPr/>
        </p:nvSpPr>
        <p:spPr>
          <a:xfrm>
            <a:off x="4857815" y="2870344"/>
            <a:ext cx="26227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b="1" dirty="0">
                <a:latin typeface="Century Gothic" panose="020B0502020202020204" pitchFamily="34" charset="0"/>
              </a:rPr>
              <a:t>Corrosivo</a:t>
            </a:r>
            <a:endParaRPr lang="es-CO" sz="1400" b="1" dirty="0">
              <a:latin typeface="Century Gothic" panose="020B0502020202020204" pitchFamily="34" charset="0"/>
            </a:endParaRPr>
          </a:p>
        </p:txBody>
      </p:sp>
      <p:sp>
        <p:nvSpPr>
          <p:cNvPr id="52" name="CuadroTexto 51">
            <a:extLst>
              <a:ext uri="{FF2B5EF4-FFF2-40B4-BE49-F238E27FC236}">
                <a16:creationId xmlns:a16="http://schemas.microsoft.com/office/drawing/2014/main" id="{3996F4B3-512C-C9B0-AA3B-75180F1BE957}"/>
              </a:ext>
            </a:extLst>
          </p:cNvPr>
          <p:cNvSpPr txBox="1"/>
          <p:nvPr/>
        </p:nvSpPr>
        <p:spPr>
          <a:xfrm>
            <a:off x="4857815" y="3200786"/>
            <a:ext cx="26227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b="1" dirty="0">
                <a:latin typeface="Century Gothic" panose="020B0502020202020204" pitchFamily="34" charset="0"/>
              </a:rPr>
              <a:t>Oxidante</a:t>
            </a:r>
            <a:endParaRPr lang="es-CO" sz="1400" b="1" dirty="0">
              <a:latin typeface="Century Gothic" panose="020B0502020202020204" pitchFamily="34" charset="0"/>
            </a:endParaRPr>
          </a:p>
        </p:txBody>
      </p:sp>
      <p:sp>
        <p:nvSpPr>
          <p:cNvPr id="54" name="CuadroTexto 53">
            <a:extLst>
              <a:ext uri="{FF2B5EF4-FFF2-40B4-BE49-F238E27FC236}">
                <a16:creationId xmlns:a16="http://schemas.microsoft.com/office/drawing/2014/main" id="{3972BC1D-795F-A44A-0013-71F39DF2CFFB}"/>
              </a:ext>
            </a:extLst>
          </p:cNvPr>
          <p:cNvSpPr txBox="1"/>
          <p:nvPr/>
        </p:nvSpPr>
        <p:spPr>
          <a:xfrm>
            <a:off x="4857815" y="3519624"/>
            <a:ext cx="26227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b="1" dirty="0">
                <a:latin typeface="Century Gothic" panose="020B0502020202020204" pitchFamily="34" charset="0"/>
              </a:rPr>
              <a:t>Peligroso para el medio ambiente</a:t>
            </a:r>
            <a:endParaRPr lang="es-CO" sz="1400" b="1" dirty="0">
              <a:latin typeface="Century Gothic" panose="020B0502020202020204" pitchFamily="34" charset="0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18D85A39-3874-05F3-D87B-E95D4F8C9EC2}"/>
              </a:ext>
            </a:extLst>
          </p:cNvPr>
          <p:cNvSpPr txBox="1"/>
          <p:nvPr/>
        </p:nvSpPr>
        <p:spPr>
          <a:xfrm>
            <a:off x="1451725" y="305877"/>
            <a:ext cx="6107947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2000" b="1" spc="-150" dirty="0">
                <a:gradFill flip="none" rotWithShape="1">
                  <a:gsLst>
                    <a:gs pos="0">
                      <a:srgbClr val="11317E">
                        <a:shade val="30000"/>
                        <a:satMod val="115000"/>
                      </a:srgbClr>
                    </a:gs>
                    <a:gs pos="50000">
                      <a:srgbClr val="11317E">
                        <a:shade val="67500"/>
                        <a:satMod val="115000"/>
                      </a:srgbClr>
                    </a:gs>
                    <a:gs pos="100000">
                      <a:srgbClr val="11317E">
                        <a:shade val="100000"/>
                        <a:satMod val="115000"/>
                      </a:srgbClr>
                    </a:gs>
                  </a:gsLst>
                  <a:lin ang="0" scaled="1"/>
                  <a:tileRect/>
                </a:gradFill>
                <a:latin typeface="Century Gothic" panose="020B0502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SUSTANCIAS Y PRODUCTOS QUÍMICOS SUJETOS A CONTROL Y FISCALIZACIÓN EN COLOMBIA DE ACUERDO A LA RESOLUCIÓN 0001 DEL 2015.</a:t>
            </a:r>
          </a:p>
        </p:txBody>
      </p:sp>
    </p:spTree>
    <p:extLst>
      <p:ext uri="{BB962C8B-B14F-4D97-AF65-F5344CB8AC3E}">
        <p14:creationId xmlns:p14="http://schemas.microsoft.com/office/powerpoint/2010/main" val="10034842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1D35F7-FD32-9203-E32B-3198E7999E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ángulo redondeado 12">
            <a:extLst>
              <a:ext uri="{FF2B5EF4-FFF2-40B4-BE49-F238E27FC236}">
                <a16:creationId xmlns:a16="http://schemas.microsoft.com/office/drawing/2014/main" id="{579499DC-DD22-125E-F1D4-4D402297BFA9}"/>
              </a:ext>
            </a:extLst>
          </p:cNvPr>
          <p:cNvSpPr/>
          <p:nvPr/>
        </p:nvSpPr>
        <p:spPr>
          <a:xfrm>
            <a:off x="486695" y="9332258"/>
            <a:ext cx="6613352" cy="363071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BC953E"/>
              </a:gs>
              <a:gs pos="42000">
                <a:srgbClr val="E6C261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161" name="Imagen 160">
            <a:extLst>
              <a:ext uri="{FF2B5EF4-FFF2-40B4-BE49-F238E27FC236}">
                <a16:creationId xmlns:a16="http://schemas.microsoft.com/office/drawing/2014/main" id="{2C0B43CF-5264-0AAA-5DF9-D9D4173CF0A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900"/>
          <a:stretch/>
        </p:blipFill>
        <p:spPr>
          <a:xfrm>
            <a:off x="126888" y="-23025"/>
            <a:ext cx="999743" cy="1017018"/>
          </a:xfrm>
          <a:prstGeom prst="rect">
            <a:avLst/>
          </a:prstGeom>
        </p:spPr>
      </p:pic>
      <p:sp>
        <p:nvSpPr>
          <p:cNvPr id="12" name="Rectángulo 11">
            <a:extLst>
              <a:ext uri="{FF2B5EF4-FFF2-40B4-BE49-F238E27FC236}">
                <a16:creationId xmlns:a16="http://schemas.microsoft.com/office/drawing/2014/main" id="{972E8A48-6C86-E7A2-D7C6-0DFAF1A583CB}"/>
              </a:ext>
            </a:extLst>
          </p:cNvPr>
          <p:cNvSpPr/>
          <p:nvPr/>
        </p:nvSpPr>
        <p:spPr>
          <a:xfrm>
            <a:off x="0" y="9399494"/>
            <a:ext cx="7559675" cy="518229"/>
          </a:xfrm>
          <a:prstGeom prst="rect">
            <a:avLst/>
          </a:prstGeom>
          <a:gradFill>
            <a:gsLst>
              <a:gs pos="0">
                <a:srgbClr val="1940A8"/>
              </a:gs>
              <a:gs pos="42000">
                <a:srgbClr val="061941"/>
              </a:gs>
            </a:gsLst>
            <a:lin ang="0" scaled="1"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A4BEA47B-EE1C-51A7-4811-23E9CDDD73CB}"/>
              </a:ext>
            </a:extLst>
          </p:cNvPr>
          <p:cNvSpPr/>
          <p:nvPr/>
        </p:nvSpPr>
        <p:spPr>
          <a:xfrm>
            <a:off x="2486924" y="9409322"/>
            <a:ext cx="2674932" cy="30777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just"/>
            <a:r>
              <a:rPr lang="es-ES" sz="14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Dirección de Antinarcóticos</a:t>
            </a:r>
            <a:endParaRPr lang="es-CO" sz="1400" baseline="300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54" name="Rectángulo 153">
            <a:extLst>
              <a:ext uri="{FF2B5EF4-FFF2-40B4-BE49-F238E27FC236}">
                <a16:creationId xmlns:a16="http://schemas.microsoft.com/office/drawing/2014/main" id="{F8AB0F1F-4E71-255D-A869-0FC8E316CC1F}"/>
              </a:ext>
            </a:extLst>
          </p:cNvPr>
          <p:cNvSpPr/>
          <p:nvPr/>
        </p:nvSpPr>
        <p:spPr>
          <a:xfrm>
            <a:off x="773028" y="9596828"/>
            <a:ext cx="6040685" cy="30777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s-ES" sz="14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Centro Internacional de Estudios Estratégicos </a:t>
            </a:r>
            <a:r>
              <a:rPr lang="es-ES" sz="14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Contra el Narcotráfico</a:t>
            </a:r>
            <a:endParaRPr lang="es-CO" sz="1400" baseline="300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F25F1901-D304-8262-FFF6-1CDFF07536A6}"/>
              </a:ext>
            </a:extLst>
          </p:cNvPr>
          <p:cNvSpPr txBox="1"/>
          <p:nvPr/>
        </p:nvSpPr>
        <p:spPr>
          <a:xfrm>
            <a:off x="2486924" y="317504"/>
            <a:ext cx="479033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2000" b="1" spc="-150" dirty="0">
                <a:gradFill flip="none" rotWithShape="1">
                  <a:gsLst>
                    <a:gs pos="0">
                      <a:srgbClr val="11317E">
                        <a:shade val="30000"/>
                        <a:satMod val="115000"/>
                      </a:srgbClr>
                    </a:gs>
                    <a:gs pos="50000">
                      <a:srgbClr val="11317E">
                        <a:shade val="67500"/>
                        <a:satMod val="115000"/>
                      </a:srgbClr>
                    </a:gs>
                    <a:gs pos="100000">
                      <a:srgbClr val="11317E">
                        <a:shade val="100000"/>
                        <a:satMod val="115000"/>
                      </a:srgbClr>
                    </a:gs>
                  </a:gsLst>
                  <a:lin ang="0" scaled="1"/>
                  <a:tileRect/>
                </a:gradFill>
                <a:latin typeface="Century Gothic" panose="020B0502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MODALIDADES DE DESVÍO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A60A76B0-E703-3A30-8EF7-1B8A3D361AE2}"/>
              </a:ext>
            </a:extLst>
          </p:cNvPr>
          <p:cNvSpPr txBox="1"/>
          <p:nvPr/>
        </p:nvSpPr>
        <p:spPr>
          <a:xfrm>
            <a:off x="126888" y="1071554"/>
            <a:ext cx="3960000" cy="2724455"/>
          </a:xfrm>
          <a:prstGeom prst="round2SameRect">
            <a:avLst/>
          </a:prstGeom>
        </p:spPr>
        <p:style>
          <a:lnRef idx="0">
            <a:scrgbClr r="0" g="0" b="0"/>
          </a:lnRef>
          <a:fillRef idx="1003">
            <a:schemeClr val="lt2"/>
          </a:fillRef>
          <a:effectRef idx="0">
            <a:scrgbClr r="0" g="0" b="0"/>
          </a:effectRef>
          <a:fontRef idx="major"/>
        </p:style>
        <p:txBody>
          <a:bodyPr wrap="square" lIns="360000">
            <a:spAutoFit/>
          </a:bodyPr>
          <a:lstStyle/>
          <a:p>
            <a:pPr algn="just" fontAlgn="t">
              <a:lnSpc>
                <a:spcPts val="1500"/>
              </a:lnSpc>
              <a:buNone/>
            </a:pPr>
            <a:endParaRPr lang="es-CO" sz="1400" b="1" dirty="0">
              <a:solidFill>
                <a:schemeClr val="dk1"/>
              </a:solidFill>
              <a:latin typeface="Century Gothic" panose="020B0502020202020204" pitchFamily="34" charset="0"/>
            </a:endParaRPr>
          </a:p>
          <a:p>
            <a:pPr algn="just" fontAlgn="t">
              <a:lnSpc>
                <a:spcPts val="1500"/>
              </a:lnSpc>
              <a:buNone/>
            </a:pPr>
            <a:r>
              <a:rPr lang="es-CO" sz="1400" b="1" dirty="0">
                <a:solidFill>
                  <a:schemeClr val="dk1"/>
                </a:solidFill>
                <a:latin typeface="Century Gothic" panose="020B0502020202020204" pitchFamily="34" charset="0"/>
              </a:rPr>
              <a:t>Empresas de fachada y desvío de Sustancias Controladas: </a:t>
            </a:r>
            <a:r>
              <a:rPr lang="es-CO" sz="1400" dirty="0">
                <a:solidFill>
                  <a:schemeClr val="dk1"/>
                </a:solidFill>
                <a:latin typeface="Century Gothic" panose="020B0502020202020204" pitchFamily="34" charset="0"/>
              </a:rPr>
              <a:t>Bajo una fachada de legalidad comercial, sustancias químicas controladas son desviadas hacia laboratorios clandestinos para la elaboración de drogas ilícitas.</a:t>
            </a:r>
          </a:p>
          <a:p>
            <a:pPr algn="just" fontAlgn="t">
              <a:lnSpc>
                <a:spcPts val="1500"/>
              </a:lnSpc>
              <a:buNone/>
            </a:pPr>
            <a:endParaRPr lang="es-CO" sz="1400" dirty="0">
              <a:solidFill>
                <a:schemeClr val="dk1"/>
              </a:solidFill>
              <a:latin typeface="Century Gothic" panose="020B0502020202020204" pitchFamily="34" charset="0"/>
            </a:endParaRPr>
          </a:p>
          <a:p>
            <a:pPr algn="just" fontAlgn="t">
              <a:lnSpc>
                <a:spcPts val="1500"/>
              </a:lnSpc>
              <a:buNone/>
            </a:pPr>
            <a:endParaRPr lang="es-CO" sz="1400" dirty="0">
              <a:solidFill>
                <a:schemeClr val="dk1"/>
              </a:solidFill>
              <a:latin typeface="Century Gothic" panose="020B0502020202020204" pitchFamily="34" charset="0"/>
            </a:endParaRPr>
          </a:p>
          <a:p>
            <a:pPr algn="just" fontAlgn="t">
              <a:lnSpc>
                <a:spcPts val="1500"/>
              </a:lnSpc>
              <a:buNone/>
            </a:pPr>
            <a:endParaRPr lang="es-CO" sz="1400" dirty="0">
              <a:solidFill>
                <a:schemeClr val="dk1"/>
              </a:solidFill>
              <a:latin typeface="Century Gothic" panose="020B0502020202020204" pitchFamily="34" charset="0"/>
            </a:endParaRPr>
          </a:p>
          <a:p>
            <a:pPr algn="just" fontAlgn="t">
              <a:lnSpc>
                <a:spcPts val="1500"/>
              </a:lnSpc>
              <a:buNone/>
            </a:pPr>
            <a:endParaRPr lang="es-CO" sz="1400" dirty="0">
              <a:solidFill>
                <a:schemeClr val="dk1"/>
              </a:solidFill>
              <a:latin typeface="Century Gothic" panose="020B0502020202020204" pitchFamily="34" charset="0"/>
            </a:endParaRPr>
          </a:p>
          <a:p>
            <a:pPr algn="just" fontAlgn="t">
              <a:lnSpc>
                <a:spcPts val="1500"/>
              </a:lnSpc>
              <a:buNone/>
            </a:pPr>
            <a:endParaRPr lang="es-CO" sz="1400" dirty="0">
              <a:solidFill>
                <a:schemeClr val="dk1"/>
              </a:solidFill>
              <a:latin typeface="Century Gothic" panose="020B0502020202020204" pitchFamily="34" charset="0"/>
            </a:endParaRP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5613635E-165A-3BC4-40A8-1A24683D8D12}"/>
              </a:ext>
            </a:extLst>
          </p:cNvPr>
          <p:cNvSpPr txBox="1"/>
          <p:nvPr/>
        </p:nvSpPr>
        <p:spPr>
          <a:xfrm>
            <a:off x="3496253" y="3902291"/>
            <a:ext cx="3960000" cy="2119469"/>
          </a:xfrm>
          <a:prstGeom prst="round2SameRect">
            <a:avLst/>
          </a:prstGeom>
        </p:spPr>
        <p:style>
          <a:lnRef idx="0">
            <a:scrgbClr r="0" g="0" b="0"/>
          </a:lnRef>
          <a:fillRef idx="1003">
            <a:schemeClr val="dk2"/>
          </a:fillRef>
          <a:effectRef idx="0">
            <a:scrgbClr r="0" g="0" b="0"/>
          </a:effectRef>
          <a:fontRef idx="major"/>
        </p:style>
        <p:txBody>
          <a:bodyPr wrap="square" lIns="90000" rIns="360000">
            <a:spAutoFit/>
          </a:bodyPr>
          <a:lstStyle/>
          <a:p>
            <a:pPr algn="just" fontAlgn="t">
              <a:lnSpc>
                <a:spcPts val="1500"/>
              </a:lnSpc>
              <a:buNone/>
            </a:pPr>
            <a:r>
              <a:rPr lang="es-ES" sz="1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Desvío de rutas y transporte irregular</a:t>
            </a:r>
            <a:r>
              <a:rPr lang="es-CO" sz="1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: </a:t>
            </a:r>
            <a:r>
              <a:rPr lang="es-ES" sz="1400" dirty="0">
                <a:solidFill>
                  <a:schemeClr val="bg1"/>
                </a:solidFill>
                <a:latin typeface="Century Gothic" panose="020B0502020202020204" pitchFamily="34" charset="0"/>
              </a:rPr>
              <a:t>El desvío de rutas, la falta de documentación y los cambios no autorizados en el transporte son indicadores de riesgo asociados al desvío de sustancias químicas controladas.</a:t>
            </a:r>
          </a:p>
          <a:p>
            <a:pPr algn="just" fontAlgn="t">
              <a:lnSpc>
                <a:spcPts val="1500"/>
              </a:lnSpc>
              <a:buNone/>
            </a:pPr>
            <a:endParaRPr lang="es-ES" sz="14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algn="just" fontAlgn="t">
              <a:lnSpc>
                <a:spcPts val="1500"/>
              </a:lnSpc>
              <a:buNone/>
            </a:pPr>
            <a:endParaRPr lang="es-ES" sz="14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algn="just" fontAlgn="t">
              <a:lnSpc>
                <a:spcPts val="1500"/>
              </a:lnSpc>
              <a:buNone/>
            </a:pPr>
            <a:endParaRPr lang="es-CO" sz="14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pic>
        <p:nvPicPr>
          <p:cNvPr id="21" name="Imagen 20">
            <a:extLst>
              <a:ext uri="{FF2B5EF4-FFF2-40B4-BE49-F238E27FC236}">
                <a16:creationId xmlns:a16="http://schemas.microsoft.com/office/drawing/2014/main" id="{88AC6EC8-21D1-0693-CAFE-E91974EFFBDD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54"/>
          <a:stretch/>
        </p:blipFill>
        <p:spPr>
          <a:xfrm>
            <a:off x="-11717" y="3881898"/>
            <a:ext cx="3406052" cy="2160468"/>
          </a:xfrm>
          <a:prstGeom prst="rect">
            <a:avLst/>
          </a:prstGeom>
        </p:spPr>
      </p:pic>
      <p:sp>
        <p:nvSpPr>
          <p:cNvPr id="23" name="CuadroTexto 22">
            <a:extLst>
              <a:ext uri="{FF2B5EF4-FFF2-40B4-BE49-F238E27FC236}">
                <a16:creationId xmlns:a16="http://schemas.microsoft.com/office/drawing/2014/main" id="{02D67421-2CFA-962B-A193-5C649DA3753F}"/>
              </a:ext>
            </a:extLst>
          </p:cNvPr>
          <p:cNvSpPr txBox="1"/>
          <p:nvPr/>
        </p:nvSpPr>
        <p:spPr>
          <a:xfrm>
            <a:off x="-204797" y="6268548"/>
            <a:ext cx="4291685" cy="2926117"/>
          </a:xfrm>
          <a:prstGeom prst="round2SameRect">
            <a:avLst/>
          </a:prstGeom>
        </p:spPr>
        <p:style>
          <a:lnRef idx="0">
            <a:scrgbClr r="0" g="0" b="0"/>
          </a:lnRef>
          <a:fillRef idx="1003">
            <a:schemeClr val="lt2"/>
          </a:fillRef>
          <a:effectRef idx="0">
            <a:scrgbClr r="0" g="0" b="0"/>
          </a:effectRef>
          <a:fontRef idx="major"/>
        </p:style>
        <p:txBody>
          <a:bodyPr wrap="square" lIns="360000">
            <a:spAutoFit/>
          </a:bodyPr>
          <a:lstStyle/>
          <a:p>
            <a:pPr algn="just" fontAlgn="t">
              <a:lnSpc>
                <a:spcPts val="1500"/>
              </a:lnSpc>
              <a:buNone/>
            </a:pPr>
            <a:r>
              <a:rPr lang="es-ES" sz="1400" b="1" dirty="0">
                <a:solidFill>
                  <a:schemeClr val="dk1"/>
                </a:solidFill>
                <a:latin typeface="Century Gothic" panose="020B0502020202020204" pitchFamily="34" charset="0"/>
              </a:rPr>
              <a:t>Camuflaje en productos de apariencia lícita</a:t>
            </a:r>
            <a:r>
              <a:rPr lang="es-CO" sz="1400" b="1" dirty="0">
                <a:solidFill>
                  <a:schemeClr val="dk1"/>
                </a:solidFill>
                <a:latin typeface="Century Gothic" panose="020B0502020202020204" pitchFamily="34" charset="0"/>
              </a:rPr>
              <a:t>: </a:t>
            </a:r>
            <a:r>
              <a:rPr lang="es-ES" sz="1400" dirty="0">
                <a:solidFill>
                  <a:schemeClr val="dk1"/>
                </a:solidFill>
                <a:latin typeface="Century Gothic" panose="020B0502020202020204" pitchFamily="34" charset="0"/>
              </a:rPr>
              <a:t>Las sustancias químicas controladas son ocultadas y transportadas bajo la apariencia de productos de uso industrial, comercial o doméstico, mediante el empleo de envases, etiquetas y documentación que dificultan su identificación, con el fin de evadir los controles de las autoridades.</a:t>
            </a:r>
          </a:p>
          <a:p>
            <a:pPr algn="just" fontAlgn="t">
              <a:lnSpc>
                <a:spcPts val="1500"/>
              </a:lnSpc>
              <a:buNone/>
            </a:pPr>
            <a:endParaRPr lang="es-ES" sz="1400" dirty="0">
              <a:solidFill>
                <a:schemeClr val="dk1"/>
              </a:solidFill>
              <a:latin typeface="Century Gothic" panose="020B0502020202020204" pitchFamily="34" charset="0"/>
            </a:endParaRPr>
          </a:p>
          <a:p>
            <a:pPr algn="just" fontAlgn="t">
              <a:lnSpc>
                <a:spcPts val="1500"/>
              </a:lnSpc>
              <a:buNone/>
            </a:pPr>
            <a:endParaRPr lang="es-ES" sz="1400" dirty="0">
              <a:solidFill>
                <a:schemeClr val="dk1"/>
              </a:solidFill>
              <a:latin typeface="Century Gothic" panose="020B0502020202020204" pitchFamily="34" charset="0"/>
            </a:endParaRPr>
          </a:p>
          <a:p>
            <a:pPr algn="just" fontAlgn="t">
              <a:lnSpc>
                <a:spcPts val="1500"/>
              </a:lnSpc>
              <a:buNone/>
            </a:pPr>
            <a:endParaRPr lang="es-ES" sz="1400" dirty="0">
              <a:solidFill>
                <a:schemeClr val="dk1"/>
              </a:solidFill>
              <a:latin typeface="Century Gothic" panose="020B0502020202020204" pitchFamily="34" charset="0"/>
            </a:endParaRPr>
          </a:p>
          <a:p>
            <a:pPr algn="just" fontAlgn="t">
              <a:lnSpc>
                <a:spcPts val="1500"/>
              </a:lnSpc>
              <a:buNone/>
            </a:pPr>
            <a:endParaRPr lang="es-CO" sz="1400" dirty="0">
              <a:solidFill>
                <a:schemeClr val="dk1"/>
              </a:solidFill>
              <a:latin typeface="Century Gothic" panose="020B0502020202020204" pitchFamily="34" charset="0"/>
            </a:endParaRPr>
          </a:p>
        </p:txBody>
      </p:sp>
      <p:pic>
        <p:nvPicPr>
          <p:cNvPr id="28" name="Imagen 27">
            <a:extLst>
              <a:ext uri="{FF2B5EF4-FFF2-40B4-BE49-F238E27FC236}">
                <a16:creationId xmlns:a16="http://schemas.microsoft.com/office/drawing/2014/main" id="{6EFBE5BF-DBB7-9ECD-7022-2A3C1E44D80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5747" y="6587377"/>
            <a:ext cx="3591004" cy="2394002"/>
          </a:xfrm>
          <a:prstGeom prst="rect">
            <a:avLst/>
          </a:prstGeom>
        </p:spPr>
      </p:pic>
      <p:pic>
        <p:nvPicPr>
          <p:cNvPr id="31" name="Imagen 30">
            <a:extLst>
              <a:ext uri="{FF2B5EF4-FFF2-40B4-BE49-F238E27FC236}">
                <a16:creationId xmlns:a16="http://schemas.microsoft.com/office/drawing/2014/main" id="{8FA3547B-965A-2C27-A0FD-89FD6FA03512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7" t="2925"/>
          <a:stretch/>
        </p:blipFill>
        <p:spPr>
          <a:xfrm>
            <a:off x="4155747" y="1071554"/>
            <a:ext cx="3816835" cy="2522793"/>
          </a:xfrm>
          <a:prstGeom prst="rect">
            <a:avLst/>
          </a:prstGeom>
        </p:spPr>
      </p:pic>
      <p:pic>
        <p:nvPicPr>
          <p:cNvPr id="29" name="Imagen 28">
            <a:extLst>
              <a:ext uri="{FF2B5EF4-FFF2-40B4-BE49-F238E27FC236}">
                <a16:creationId xmlns:a16="http://schemas.microsoft.com/office/drawing/2014/main" id="{7FCB6225-68C6-3A4D-C299-D25261E46012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6433"/>
          <a:stretch/>
        </p:blipFill>
        <p:spPr>
          <a:xfrm>
            <a:off x="0" y="0"/>
            <a:ext cx="3406052" cy="1470454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66462609-4DE7-4C8D-BB8B-0764C83A452F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4090" y="5304213"/>
            <a:ext cx="774194" cy="643129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0DB48F2F-51D1-485C-9FBC-558681CE7E12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354" b="21814"/>
          <a:stretch/>
        </p:blipFill>
        <p:spPr>
          <a:xfrm>
            <a:off x="4998565" y="5304213"/>
            <a:ext cx="1531622" cy="710366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55306CE8-5F03-4C44-AF61-588DA1EE222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9995" y="2454547"/>
            <a:ext cx="1492516" cy="1239845"/>
          </a:xfrm>
          <a:prstGeom prst="rect">
            <a:avLst/>
          </a:prstGeom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F374304C-2944-4CA2-BE63-19F87125EAB2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2981" y="2677439"/>
            <a:ext cx="1045986" cy="868909"/>
          </a:xfrm>
          <a:prstGeom prst="rect">
            <a:avLst/>
          </a:prstGeom>
        </p:spPr>
      </p:pic>
      <p:pic>
        <p:nvPicPr>
          <p:cNvPr id="22" name="Imagen 21">
            <a:extLst>
              <a:ext uri="{FF2B5EF4-FFF2-40B4-BE49-F238E27FC236}">
                <a16:creationId xmlns:a16="http://schemas.microsoft.com/office/drawing/2014/main" id="{E4DB8F58-3796-4ED7-8CFE-8A4B2CE1DC5D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9855" y="8290772"/>
            <a:ext cx="998458" cy="829427"/>
          </a:xfrm>
          <a:prstGeom prst="rect">
            <a:avLst/>
          </a:prstGeom>
        </p:spPr>
      </p:pic>
      <p:pic>
        <p:nvPicPr>
          <p:cNvPr id="26" name="Imagen 25">
            <a:extLst>
              <a:ext uri="{FF2B5EF4-FFF2-40B4-BE49-F238E27FC236}">
                <a16:creationId xmlns:a16="http://schemas.microsoft.com/office/drawing/2014/main" id="{66182E2C-04DC-4BB3-A67F-E6F6B2E6FE92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9816" y="8305587"/>
            <a:ext cx="998458" cy="829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28159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0C3A737-3DFB-9BF5-733D-70DD1309F5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n 14">
            <a:extLst>
              <a:ext uri="{FF2B5EF4-FFF2-40B4-BE49-F238E27FC236}">
                <a16:creationId xmlns:a16="http://schemas.microsoft.com/office/drawing/2014/main" id="{37771EA4-63A8-48A9-9D5D-A2E63914920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67"/>
          <a:stretch/>
        </p:blipFill>
        <p:spPr>
          <a:xfrm>
            <a:off x="-122847" y="5110521"/>
            <a:ext cx="4299061" cy="3699706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AA04AA8A-7C02-4BE6-B386-1CD0A17BCCF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613"/>
          <a:stretch/>
        </p:blipFill>
        <p:spPr>
          <a:xfrm>
            <a:off x="3143251" y="1704988"/>
            <a:ext cx="4416424" cy="3503581"/>
          </a:xfrm>
          <a:prstGeom prst="rect">
            <a:avLst/>
          </a:prstGeom>
        </p:spPr>
      </p:pic>
      <p:sp>
        <p:nvSpPr>
          <p:cNvPr id="13" name="Rectángulo redondeado 12">
            <a:extLst>
              <a:ext uri="{FF2B5EF4-FFF2-40B4-BE49-F238E27FC236}">
                <a16:creationId xmlns:a16="http://schemas.microsoft.com/office/drawing/2014/main" id="{BA6132FE-ED9D-B7AA-0AA0-A7E61A21C605}"/>
              </a:ext>
            </a:extLst>
          </p:cNvPr>
          <p:cNvSpPr/>
          <p:nvPr/>
        </p:nvSpPr>
        <p:spPr>
          <a:xfrm>
            <a:off x="486695" y="9332258"/>
            <a:ext cx="6613352" cy="363071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BC953E"/>
              </a:gs>
              <a:gs pos="42000">
                <a:srgbClr val="E6C261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161" name="Imagen 160">
            <a:extLst>
              <a:ext uri="{FF2B5EF4-FFF2-40B4-BE49-F238E27FC236}">
                <a16:creationId xmlns:a16="http://schemas.microsoft.com/office/drawing/2014/main" id="{8CB289E1-F01C-8E56-5F26-F6DE8E418D6E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900"/>
          <a:stretch/>
        </p:blipFill>
        <p:spPr>
          <a:xfrm>
            <a:off x="126888" y="-23025"/>
            <a:ext cx="999743" cy="1017018"/>
          </a:xfrm>
          <a:prstGeom prst="rect">
            <a:avLst/>
          </a:prstGeom>
        </p:spPr>
      </p:pic>
      <p:sp>
        <p:nvSpPr>
          <p:cNvPr id="12" name="Rectángulo 11">
            <a:extLst>
              <a:ext uri="{FF2B5EF4-FFF2-40B4-BE49-F238E27FC236}">
                <a16:creationId xmlns:a16="http://schemas.microsoft.com/office/drawing/2014/main" id="{35E7DBAC-BD7F-4168-9E51-56BF77105352}"/>
              </a:ext>
            </a:extLst>
          </p:cNvPr>
          <p:cNvSpPr/>
          <p:nvPr/>
        </p:nvSpPr>
        <p:spPr>
          <a:xfrm>
            <a:off x="0" y="9399494"/>
            <a:ext cx="7559675" cy="518229"/>
          </a:xfrm>
          <a:prstGeom prst="rect">
            <a:avLst/>
          </a:prstGeom>
          <a:gradFill>
            <a:gsLst>
              <a:gs pos="0">
                <a:srgbClr val="1940A8"/>
              </a:gs>
              <a:gs pos="42000">
                <a:srgbClr val="061941"/>
              </a:gs>
            </a:gsLst>
            <a:lin ang="0" scaled="1"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06D756E4-8E26-A4C2-8D86-477EF30E899F}"/>
              </a:ext>
            </a:extLst>
          </p:cNvPr>
          <p:cNvSpPr/>
          <p:nvPr/>
        </p:nvSpPr>
        <p:spPr>
          <a:xfrm>
            <a:off x="2486924" y="9409322"/>
            <a:ext cx="2674932" cy="30777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just"/>
            <a:r>
              <a:rPr lang="es-ES" sz="14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Dirección de Antinarcóticos</a:t>
            </a:r>
            <a:endParaRPr lang="es-CO" sz="1400" baseline="300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54" name="Rectángulo 153">
            <a:extLst>
              <a:ext uri="{FF2B5EF4-FFF2-40B4-BE49-F238E27FC236}">
                <a16:creationId xmlns:a16="http://schemas.microsoft.com/office/drawing/2014/main" id="{AC7B3D33-E262-6BE3-620B-291DE66E86F1}"/>
              </a:ext>
            </a:extLst>
          </p:cNvPr>
          <p:cNvSpPr/>
          <p:nvPr/>
        </p:nvSpPr>
        <p:spPr>
          <a:xfrm>
            <a:off x="773028" y="9596828"/>
            <a:ext cx="6040685" cy="30777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s-ES" sz="14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Centro Internacional de Estudios Estratégicos </a:t>
            </a:r>
            <a:r>
              <a:rPr lang="es-ES" sz="14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Contra el Narcotráfico</a:t>
            </a:r>
            <a:endParaRPr lang="es-CO" sz="1400" baseline="300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29" name="Imagen 28">
            <a:extLst>
              <a:ext uri="{FF2B5EF4-FFF2-40B4-BE49-F238E27FC236}">
                <a16:creationId xmlns:a16="http://schemas.microsoft.com/office/drawing/2014/main" id="{BE495498-0AFE-D4D4-867E-13C4443FF8BA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6433"/>
          <a:stretch/>
        </p:blipFill>
        <p:spPr>
          <a:xfrm>
            <a:off x="0" y="0"/>
            <a:ext cx="3406052" cy="1470454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2A7D2672-A05B-4146-610D-8A79906630EA}"/>
              </a:ext>
            </a:extLst>
          </p:cNvPr>
          <p:cNvSpPr txBox="1"/>
          <p:nvPr/>
        </p:nvSpPr>
        <p:spPr>
          <a:xfrm>
            <a:off x="-388901" y="1733128"/>
            <a:ext cx="3960000" cy="3329441"/>
          </a:xfrm>
          <a:prstGeom prst="round2SameRect">
            <a:avLst/>
          </a:prstGeom>
        </p:spPr>
        <p:style>
          <a:lnRef idx="0">
            <a:scrgbClr r="0" g="0" b="0"/>
          </a:lnRef>
          <a:fillRef idx="1003">
            <a:schemeClr val="dk2"/>
          </a:fillRef>
          <a:effectRef idx="0">
            <a:scrgbClr r="0" g="0" b="0"/>
          </a:effectRef>
          <a:fontRef idx="major"/>
        </p:style>
        <p:txBody>
          <a:bodyPr wrap="square" lIns="360000">
            <a:spAutoFit/>
          </a:bodyPr>
          <a:lstStyle/>
          <a:p>
            <a:pPr algn="just" fontAlgn="t">
              <a:lnSpc>
                <a:spcPts val="1500"/>
              </a:lnSpc>
              <a:buNone/>
            </a:pPr>
            <a:r>
              <a:rPr lang="es-CO" sz="1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Transporte encubierto mediante caletas: </a:t>
            </a:r>
            <a:r>
              <a:rPr lang="es-ES" sz="1400" dirty="0">
                <a:solidFill>
                  <a:schemeClr val="bg1"/>
                </a:solidFill>
                <a:latin typeface="Century Gothic" panose="020B0502020202020204" pitchFamily="34" charset="0"/>
              </a:rPr>
              <a:t>El uso de caletas constituye una modalidad empleada para el ocultamiento y transporte irregular de sustancias químicas controladas, mediante compartimientos clandestinos diseñados para evadir los mecanismos de control y supervisión durante su movilización.</a:t>
            </a:r>
          </a:p>
          <a:p>
            <a:pPr algn="just" fontAlgn="t">
              <a:lnSpc>
                <a:spcPts val="1500"/>
              </a:lnSpc>
              <a:buNone/>
            </a:pPr>
            <a:endParaRPr lang="es-ES" sz="14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algn="just" fontAlgn="t">
              <a:lnSpc>
                <a:spcPts val="1500"/>
              </a:lnSpc>
              <a:buNone/>
            </a:pPr>
            <a:endParaRPr lang="es-ES" sz="14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algn="just" fontAlgn="t">
              <a:lnSpc>
                <a:spcPts val="1500"/>
              </a:lnSpc>
              <a:buNone/>
            </a:pPr>
            <a:endParaRPr lang="es-ES" sz="14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algn="just" fontAlgn="t">
              <a:lnSpc>
                <a:spcPts val="1500"/>
              </a:lnSpc>
              <a:buNone/>
            </a:pPr>
            <a:endParaRPr lang="es-ES" sz="14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algn="just" fontAlgn="t">
              <a:lnSpc>
                <a:spcPts val="1500"/>
              </a:lnSpc>
              <a:buNone/>
            </a:pPr>
            <a:endParaRPr lang="es-ES" sz="14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algn="just" fontAlgn="t">
              <a:lnSpc>
                <a:spcPts val="1500"/>
              </a:lnSpc>
              <a:buNone/>
            </a:pPr>
            <a:endParaRPr lang="es-ES" sz="14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algn="just" fontAlgn="t">
              <a:lnSpc>
                <a:spcPts val="1500"/>
              </a:lnSpc>
              <a:buNone/>
            </a:pPr>
            <a:endParaRPr lang="es-CO" sz="14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D8876CE7-F2C2-71BB-FDD4-9BC19094BBB9}"/>
              </a:ext>
            </a:extLst>
          </p:cNvPr>
          <p:cNvSpPr txBox="1"/>
          <p:nvPr/>
        </p:nvSpPr>
        <p:spPr>
          <a:xfrm>
            <a:off x="3779837" y="5793747"/>
            <a:ext cx="4075126" cy="3123746"/>
          </a:xfrm>
          <a:prstGeom prst="round2SameRect">
            <a:avLst/>
          </a:prstGeom>
        </p:spPr>
        <p:style>
          <a:lnRef idx="0">
            <a:scrgbClr r="0" g="0" b="0"/>
          </a:lnRef>
          <a:fillRef idx="1003">
            <a:schemeClr val="lt2"/>
          </a:fillRef>
          <a:effectRef idx="0">
            <a:scrgbClr r="0" g="0" b="0"/>
          </a:effectRef>
          <a:fontRef idx="major"/>
        </p:style>
        <p:txBody>
          <a:bodyPr wrap="square" lIns="90000" rIns="360000">
            <a:spAutoFit/>
          </a:bodyPr>
          <a:lstStyle/>
          <a:p>
            <a:pPr algn="just" fontAlgn="t">
              <a:lnSpc>
                <a:spcPts val="1500"/>
              </a:lnSpc>
              <a:buNone/>
            </a:pPr>
            <a:r>
              <a:rPr lang="es-ES" sz="1300" b="1" dirty="0">
                <a:latin typeface="Century Gothic" panose="020B0502020202020204" pitchFamily="34" charset="0"/>
              </a:rPr>
              <a:t>Importación de Sustancias Químicas Controladas bajo denominaciones diferentes</a:t>
            </a:r>
            <a:r>
              <a:rPr lang="es-CO" sz="1300" b="1" dirty="0">
                <a:latin typeface="Century Gothic" panose="020B0502020202020204" pitchFamily="34" charset="0"/>
              </a:rPr>
              <a:t>: </a:t>
            </a:r>
            <a:r>
              <a:rPr lang="es-ES" sz="1300" dirty="0">
                <a:latin typeface="Century Gothic" panose="020B0502020202020204" pitchFamily="34" charset="0"/>
              </a:rPr>
              <a:t>La utilización de denominaciones, descripciones o clasificaciones arancelarias distintas a las correspondientes constituye una modalidad empleada para ocultar la importación y transporte de sustancias químicas controladas, dificultando su identificación y control por parte de las autoridades.</a:t>
            </a:r>
          </a:p>
          <a:p>
            <a:pPr algn="just" fontAlgn="t">
              <a:lnSpc>
                <a:spcPts val="1500"/>
              </a:lnSpc>
              <a:buNone/>
            </a:pPr>
            <a:endParaRPr lang="es-ES" sz="1300" dirty="0">
              <a:latin typeface="Century Gothic" panose="020B0502020202020204" pitchFamily="34" charset="0"/>
            </a:endParaRPr>
          </a:p>
          <a:p>
            <a:pPr algn="just" fontAlgn="t">
              <a:lnSpc>
                <a:spcPts val="1500"/>
              </a:lnSpc>
              <a:buNone/>
            </a:pPr>
            <a:endParaRPr lang="es-ES" sz="1300" dirty="0">
              <a:latin typeface="Century Gothic" panose="020B0502020202020204" pitchFamily="34" charset="0"/>
            </a:endParaRPr>
          </a:p>
          <a:p>
            <a:pPr algn="just" fontAlgn="t">
              <a:lnSpc>
                <a:spcPts val="1500"/>
              </a:lnSpc>
              <a:buNone/>
            </a:pPr>
            <a:endParaRPr lang="es-ES" sz="1300" dirty="0">
              <a:latin typeface="Century Gothic" panose="020B0502020202020204" pitchFamily="34" charset="0"/>
            </a:endParaRPr>
          </a:p>
          <a:p>
            <a:pPr algn="just" fontAlgn="t">
              <a:lnSpc>
                <a:spcPts val="1500"/>
              </a:lnSpc>
              <a:buNone/>
            </a:pPr>
            <a:endParaRPr lang="es-CO" sz="1300" dirty="0">
              <a:latin typeface="Century Gothic" panose="020B0502020202020204" pitchFamily="34" charset="0"/>
            </a:endParaRPr>
          </a:p>
        </p:txBody>
      </p:sp>
      <p:pic>
        <p:nvPicPr>
          <p:cNvPr id="19" name="Imagen 18">
            <a:extLst>
              <a:ext uri="{FF2B5EF4-FFF2-40B4-BE49-F238E27FC236}">
                <a16:creationId xmlns:a16="http://schemas.microsoft.com/office/drawing/2014/main" id="{669D9E4C-BFA2-4D4A-9D9D-0CE8C5562E9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70545" y="2079403"/>
            <a:ext cx="3949699" cy="2978703"/>
          </a:xfrm>
          <a:prstGeom prst="rect">
            <a:avLst/>
          </a:prstGeom>
        </p:spPr>
      </p:pic>
      <p:sp>
        <p:nvSpPr>
          <p:cNvPr id="24" name="CuadroTexto 23">
            <a:extLst>
              <a:ext uri="{FF2B5EF4-FFF2-40B4-BE49-F238E27FC236}">
                <a16:creationId xmlns:a16="http://schemas.microsoft.com/office/drawing/2014/main" id="{75E228CB-36F9-498C-A330-A8930018C8CC}"/>
              </a:ext>
            </a:extLst>
          </p:cNvPr>
          <p:cNvSpPr txBox="1"/>
          <p:nvPr/>
        </p:nvSpPr>
        <p:spPr>
          <a:xfrm>
            <a:off x="910760" y="842930"/>
            <a:ext cx="441642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algn="ctr">
              <a:defRPr sz="2000" b="1" spc="-150">
                <a:gradFill flip="none" rotWithShape="1">
                  <a:gsLst>
                    <a:gs pos="0">
                      <a:srgbClr val="11317E">
                        <a:shade val="30000"/>
                        <a:satMod val="115000"/>
                      </a:srgbClr>
                    </a:gs>
                    <a:gs pos="50000">
                      <a:srgbClr val="11317E">
                        <a:shade val="67500"/>
                        <a:satMod val="115000"/>
                      </a:srgbClr>
                    </a:gs>
                    <a:gs pos="100000">
                      <a:srgbClr val="11317E">
                        <a:shade val="100000"/>
                        <a:satMod val="115000"/>
                      </a:srgbClr>
                    </a:gs>
                  </a:gsLst>
                  <a:lin ang="0" scaled="1"/>
                  <a:tileRect/>
                </a:gradFill>
                <a:latin typeface="Century Gothic" panose="020B050202020202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s-ES" dirty="0"/>
              <a:t>MODALIDADES DE DESVÍO</a:t>
            </a:r>
          </a:p>
        </p:txBody>
      </p:sp>
      <p:pic>
        <p:nvPicPr>
          <p:cNvPr id="23" name="Imagen 22">
            <a:extLst>
              <a:ext uri="{FF2B5EF4-FFF2-40B4-BE49-F238E27FC236}">
                <a16:creationId xmlns:a16="http://schemas.microsoft.com/office/drawing/2014/main" id="{C78D96DC-80BC-48C4-BD9D-9E36FFAD524B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85" t="14015" r="14101" b="12909"/>
          <a:stretch/>
        </p:blipFill>
        <p:spPr>
          <a:xfrm>
            <a:off x="6513014" y="532263"/>
            <a:ext cx="988014" cy="1084210"/>
          </a:xfrm>
          <a:prstGeom prst="rect">
            <a:avLst/>
          </a:prstGeom>
        </p:spPr>
      </p:pic>
      <p:pic>
        <p:nvPicPr>
          <p:cNvPr id="27" name="Imagen 26">
            <a:extLst>
              <a:ext uri="{FF2B5EF4-FFF2-40B4-BE49-F238E27FC236}">
                <a16:creationId xmlns:a16="http://schemas.microsoft.com/office/drawing/2014/main" id="{D039B7EB-DEEB-41F0-B48D-AE9E00251A4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6191" y="609498"/>
            <a:ext cx="1522231" cy="966031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0B3781C6-84DE-47C7-B77F-7D1CE525754A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3370" y="6798947"/>
            <a:ext cx="3766305" cy="2118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95476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97322D-83C5-1C2D-2512-6E8375E781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40F9ED92-CD81-C3E8-2A97-18D93DB579A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8541" y="1775581"/>
            <a:ext cx="3051320" cy="1837318"/>
          </a:xfrm>
          <a:prstGeom prst="rect">
            <a:avLst/>
          </a:prstGeom>
        </p:spPr>
      </p:pic>
      <p:sp>
        <p:nvSpPr>
          <p:cNvPr id="13" name="Rectángulo redondeado 12">
            <a:extLst>
              <a:ext uri="{FF2B5EF4-FFF2-40B4-BE49-F238E27FC236}">
                <a16:creationId xmlns:a16="http://schemas.microsoft.com/office/drawing/2014/main" id="{96F26F4C-2578-0983-05E1-E28D9BAB7D6F}"/>
              </a:ext>
            </a:extLst>
          </p:cNvPr>
          <p:cNvSpPr/>
          <p:nvPr/>
        </p:nvSpPr>
        <p:spPr>
          <a:xfrm>
            <a:off x="486695" y="9332258"/>
            <a:ext cx="6613352" cy="363071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BC953E"/>
              </a:gs>
              <a:gs pos="42000">
                <a:srgbClr val="E6C261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161" name="Imagen 160">
            <a:extLst>
              <a:ext uri="{FF2B5EF4-FFF2-40B4-BE49-F238E27FC236}">
                <a16:creationId xmlns:a16="http://schemas.microsoft.com/office/drawing/2014/main" id="{6B7FBFB0-AD13-2D84-002D-B04C6CFCD48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900"/>
          <a:stretch/>
        </p:blipFill>
        <p:spPr>
          <a:xfrm>
            <a:off x="126888" y="-23025"/>
            <a:ext cx="999743" cy="1017018"/>
          </a:xfrm>
          <a:prstGeom prst="rect">
            <a:avLst/>
          </a:prstGeom>
        </p:spPr>
      </p:pic>
      <p:sp>
        <p:nvSpPr>
          <p:cNvPr id="12" name="Rectángulo 11">
            <a:extLst>
              <a:ext uri="{FF2B5EF4-FFF2-40B4-BE49-F238E27FC236}">
                <a16:creationId xmlns:a16="http://schemas.microsoft.com/office/drawing/2014/main" id="{EFE14CC0-1F1A-7542-CB3B-AC3EA32FD84C}"/>
              </a:ext>
            </a:extLst>
          </p:cNvPr>
          <p:cNvSpPr/>
          <p:nvPr/>
        </p:nvSpPr>
        <p:spPr>
          <a:xfrm>
            <a:off x="0" y="9399494"/>
            <a:ext cx="7559675" cy="518229"/>
          </a:xfrm>
          <a:prstGeom prst="rect">
            <a:avLst/>
          </a:prstGeom>
          <a:gradFill>
            <a:gsLst>
              <a:gs pos="0">
                <a:srgbClr val="1940A8"/>
              </a:gs>
              <a:gs pos="42000">
                <a:srgbClr val="061941"/>
              </a:gs>
            </a:gsLst>
            <a:lin ang="0" scaled="1"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0579DBC7-644F-2C2F-8CCB-E35037BC04BA}"/>
              </a:ext>
            </a:extLst>
          </p:cNvPr>
          <p:cNvSpPr/>
          <p:nvPr/>
        </p:nvSpPr>
        <p:spPr>
          <a:xfrm>
            <a:off x="2486924" y="9409322"/>
            <a:ext cx="2674932" cy="30777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just"/>
            <a:r>
              <a:rPr lang="es-ES" sz="14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Dirección de Antinarcóticos</a:t>
            </a:r>
            <a:endParaRPr lang="es-CO" sz="1400" baseline="300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54" name="Rectángulo 153">
            <a:extLst>
              <a:ext uri="{FF2B5EF4-FFF2-40B4-BE49-F238E27FC236}">
                <a16:creationId xmlns:a16="http://schemas.microsoft.com/office/drawing/2014/main" id="{5FC4A49B-3F60-8215-D1F5-54693E3F679C}"/>
              </a:ext>
            </a:extLst>
          </p:cNvPr>
          <p:cNvSpPr/>
          <p:nvPr/>
        </p:nvSpPr>
        <p:spPr>
          <a:xfrm>
            <a:off x="773028" y="9596828"/>
            <a:ext cx="6040685" cy="30777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s-ES" sz="14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Centro Internacional de Estudios Estratégicos </a:t>
            </a:r>
            <a:r>
              <a:rPr lang="es-ES" sz="14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Contra el Narcotráfico</a:t>
            </a:r>
            <a:endParaRPr lang="es-CO" sz="1400" baseline="300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29" name="Imagen 28">
            <a:extLst>
              <a:ext uri="{FF2B5EF4-FFF2-40B4-BE49-F238E27FC236}">
                <a16:creationId xmlns:a16="http://schemas.microsoft.com/office/drawing/2014/main" id="{95F0F1C0-7E85-8A4A-946D-020E1D2375F8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6433"/>
          <a:stretch/>
        </p:blipFill>
        <p:spPr>
          <a:xfrm>
            <a:off x="0" y="0"/>
            <a:ext cx="3406052" cy="1470454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A58EE490-7B8E-1C5E-57CD-C93480B06012}"/>
              </a:ext>
            </a:extLst>
          </p:cNvPr>
          <p:cNvSpPr txBox="1"/>
          <p:nvPr/>
        </p:nvSpPr>
        <p:spPr>
          <a:xfrm>
            <a:off x="298922" y="1379179"/>
            <a:ext cx="680112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2000" b="1" spc="-150" dirty="0">
                <a:gradFill flip="none" rotWithShape="1">
                  <a:gsLst>
                    <a:gs pos="0">
                      <a:srgbClr val="11317E">
                        <a:shade val="30000"/>
                        <a:satMod val="115000"/>
                      </a:srgbClr>
                    </a:gs>
                    <a:gs pos="50000">
                      <a:srgbClr val="11317E">
                        <a:shade val="67500"/>
                        <a:satMod val="115000"/>
                      </a:srgbClr>
                    </a:gs>
                    <a:gs pos="100000">
                      <a:srgbClr val="11317E">
                        <a:shade val="100000"/>
                        <a:satMod val="115000"/>
                      </a:srgbClr>
                    </a:gs>
                  </a:gsLst>
                  <a:lin ang="0" scaled="1"/>
                  <a:tileRect/>
                </a:gradFill>
                <a:latin typeface="Century Gothic" panose="020B0502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Infraestructura de producción de ácido sulfúrico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204799C7-4013-FEB2-F0F0-2761E3183605}"/>
              </a:ext>
            </a:extLst>
          </p:cNvPr>
          <p:cNvSpPr txBox="1"/>
          <p:nvPr/>
        </p:nvSpPr>
        <p:spPr>
          <a:xfrm>
            <a:off x="-3355" y="3781757"/>
            <a:ext cx="733321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2000" b="1" spc="-150" dirty="0">
                <a:gradFill flip="none" rotWithShape="1">
                  <a:gsLst>
                    <a:gs pos="0">
                      <a:srgbClr val="11317E">
                        <a:shade val="30000"/>
                        <a:satMod val="115000"/>
                      </a:srgbClr>
                    </a:gs>
                    <a:gs pos="50000">
                      <a:srgbClr val="11317E">
                        <a:shade val="67500"/>
                        <a:satMod val="115000"/>
                      </a:srgbClr>
                    </a:gs>
                    <a:gs pos="100000">
                      <a:srgbClr val="11317E">
                        <a:shade val="100000"/>
                        <a:satMod val="115000"/>
                      </a:srgbClr>
                    </a:gs>
                  </a:gsLst>
                  <a:lin ang="0" scaled="1"/>
                  <a:tileRect/>
                </a:gradFill>
                <a:latin typeface="Century Gothic" panose="020B0502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Infraestructura de producción de permanganato de potasio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BF8C3B39-6705-9B0E-6F7B-CDCA975F46CB}"/>
              </a:ext>
            </a:extLst>
          </p:cNvPr>
          <p:cNvSpPr txBox="1"/>
          <p:nvPr/>
        </p:nvSpPr>
        <p:spPr>
          <a:xfrm>
            <a:off x="392808" y="6761934"/>
            <a:ext cx="661335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2000" b="1" spc="-150" dirty="0">
                <a:gradFill flip="none" rotWithShape="1">
                  <a:gsLst>
                    <a:gs pos="0">
                      <a:srgbClr val="11317E">
                        <a:shade val="30000"/>
                        <a:satMod val="115000"/>
                      </a:srgbClr>
                    </a:gs>
                    <a:gs pos="50000">
                      <a:srgbClr val="11317E">
                        <a:shade val="67500"/>
                        <a:satMod val="115000"/>
                      </a:srgbClr>
                    </a:gs>
                    <a:gs pos="100000">
                      <a:srgbClr val="11317E">
                        <a:shade val="100000"/>
                        <a:satMod val="115000"/>
                      </a:srgbClr>
                    </a:gs>
                  </a:gsLst>
                  <a:lin ang="0" scaled="1"/>
                  <a:tileRect/>
                </a:gradFill>
                <a:latin typeface="Century Gothic" panose="020B0502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Infraestructura de producción de ácido clorhídrico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D834CD04-64FF-09A5-6255-6D46DCB1934F}"/>
              </a:ext>
            </a:extLst>
          </p:cNvPr>
          <p:cNvSpPr txBox="1"/>
          <p:nvPr/>
        </p:nvSpPr>
        <p:spPr>
          <a:xfrm>
            <a:off x="-324523" y="1850277"/>
            <a:ext cx="4457812" cy="1652885"/>
          </a:xfrm>
          <a:prstGeom prst="snip2Diag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360000">
            <a:spAutoFit/>
          </a:bodyPr>
          <a:lstStyle/>
          <a:p>
            <a:pPr algn="just"/>
            <a:r>
              <a:rPr lang="es-ES" sz="1400" dirty="0">
                <a:latin typeface="Century Gothic" panose="020B0502020202020204" pitchFamily="34" charset="0"/>
              </a:rPr>
              <a:t>Estructuras artesanales ubicadas cerca de zonas de producción de base de coca son utilizadas para la fabricación de ácido sulfúrico (H₂SO₄), mediante la adaptación de métodos industriales como el de contacto y las celdas de plomo.</a:t>
            </a:r>
            <a:endParaRPr lang="es-CO" sz="1400" dirty="0">
              <a:latin typeface="Century Gothic" panose="020B0502020202020204" pitchFamily="34" charset="0"/>
            </a:endParaRP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EA28783B-659F-FF79-E03C-D5103D98684C}"/>
              </a:ext>
            </a:extLst>
          </p:cNvPr>
          <p:cNvSpPr txBox="1"/>
          <p:nvPr/>
        </p:nvSpPr>
        <p:spPr>
          <a:xfrm>
            <a:off x="3512285" y="4235984"/>
            <a:ext cx="4152949" cy="2214068"/>
          </a:xfrm>
          <a:prstGeom prst="rect">
            <a:avLst/>
          </a:prstGeom>
          <a:noFill/>
        </p:spPr>
        <p:txBody>
          <a:bodyPr wrap="square" rIns="360000">
            <a:spAutoFit/>
          </a:bodyPr>
          <a:lstStyle/>
          <a:p>
            <a:pPr algn="just" fontAlgn="t">
              <a:lnSpc>
                <a:spcPts val="1500"/>
              </a:lnSpc>
              <a:buNone/>
            </a:pPr>
            <a:r>
              <a:rPr lang="es-CO" sz="1400" b="0" i="0" dirty="0">
                <a:effectLst/>
                <a:latin typeface="Century Gothic" panose="020B0502020202020204" pitchFamily="34" charset="0"/>
              </a:rPr>
              <a:t>La producción artesanal de </a:t>
            </a:r>
            <a:r>
              <a:rPr lang="es-CO" sz="1400" b="1" i="0" dirty="0">
                <a:effectLst/>
                <a:latin typeface="Century Gothic" panose="020B0502020202020204" pitchFamily="34" charset="0"/>
              </a:rPr>
              <a:t>permanganato de potasio (</a:t>
            </a:r>
            <a:r>
              <a:rPr lang="es-CO" sz="1400" b="1" i="0" dirty="0" err="1">
                <a:effectLst/>
                <a:latin typeface="Century Gothic" panose="020B0502020202020204" pitchFamily="34" charset="0"/>
              </a:rPr>
              <a:t>KMnO</a:t>
            </a:r>
            <a:r>
              <a:rPr lang="es-CO" sz="1400" b="1" i="0" dirty="0">
                <a:effectLst/>
                <a:latin typeface="Century Gothic" panose="020B0502020202020204" pitchFamily="34" charset="0"/>
              </a:rPr>
              <a:t>₄)</a:t>
            </a:r>
            <a:r>
              <a:rPr lang="es-CO" sz="1400" b="0" i="0" dirty="0">
                <a:effectLst/>
                <a:latin typeface="Century Gothic" panose="020B0502020202020204" pitchFamily="34" charset="0"/>
              </a:rPr>
              <a:t> se realiza a partir de óxidos de manganeso y minerales como la pirolusita, utilizando insumos como hidróxido de sodio, hipoclorito de sodio y clorato de potasio. Las infraestructuras de producción a gran escala se concentran en Antioquia, las de mediana escala en Cundinamarca y Meta, y las de pequeña escala en Bogotá y Soacha.</a:t>
            </a:r>
          </a:p>
        </p:txBody>
      </p:sp>
      <p:pic>
        <p:nvPicPr>
          <p:cNvPr id="20" name="Imagen 19">
            <a:extLst>
              <a:ext uri="{FF2B5EF4-FFF2-40B4-BE49-F238E27FC236}">
                <a16:creationId xmlns:a16="http://schemas.microsoft.com/office/drawing/2014/main" id="{16B23984-7166-04AF-3903-5051E0448C4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355" y="4251069"/>
            <a:ext cx="3515640" cy="2219006"/>
          </a:xfrm>
          <a:prstGeom prst="rect">
            <a:avLst/>
          </a:prstGeom>
        </p:spPr>
      </p:pic>
      <p:sp>
        <p:nvSpPr>
          <p:cNvPr id="23" name="CuadroTexto 22">
            <a:extLst>
              <a:ext uri="{FF2B5EF4-FFF2-40B4-BE49-F238E27FC236}">
                <a16:creationId xmlns:a16="http://schemas.microsoft.com/office/drawing/2014/main" id="{2AEB3206-2B28-2CA1-F1E6-01D9C035D807}"/>
              </a:ext>
            </a:extLst>
          </p:cNvPr>
          <p:cNvSpPr txBox="1"/>
          <p:nvPr/>
        </p:nvSpPr>
        <p:spPr>
          <a:xfrm>
            <a:off x="-207130" y="7279056"/>
            <a:ext cx="4000500" cy="1636987"/>
          </a:xfrm>
          <a:prstGeom prst="rect">
            <a:avLst/>
          </a:prstGeom>
          <a:noFill/>
        </p:spPr>
        <p:txBody>
          <a:bodyPr wrap="square" lIns="360000">
            <a:spAutoFit/>
          </a:bodyPr>
          <a:lstStyle/>
          <a:p>
            <a:pPr algn="just" fontAlgn="t">
              <a:lnSpc>
                <a:spcPts val="1500"/>
              </a:lnSpc>
              <a:buNone/>
            </a:pPr>
            <a:r>
              <a:rPr lang="es-CO" sz="1400" b="0" i="0" dirty="0">
                <a:effectLst/>
                <a:latin typeface="Century Gothic" panose="020B0502020202020204" pitchFamily="34" charset="0"/>
              </a:rPr>
              <a:t>La producción clandestina de </a:t>
            </a:r>
            <a:r>
              <a:rPr lang="es-CO" sz="1400" b="1" i="0" dirty="0">
                <a:effectLst/>
                <a:latin typeface="Century Gothic" panose="020B0502020202020204" pitchFamily="34" charset="0"/>
              </a:rPr>
              <a:t>ácido clorhídrico (HCl)</a:t>
            </a:r>
            <a:r>
              <a:rPr lang="es-CO" sz="1400" b="0" i="0" dirty="0">
                <a:effectLst/>
                <a:latin typeface="Century Gothic" panose="020B0502020202020204" pitchFamily="34" charset="0"/>
              </a:rPr>
              <a:t> se realiza mediante la reacción de ácido sulfúrico o muriático con sales cloradas, generando vapores de cloruro de hidrógeno que son recuperados para obtener ácido clorhídrico con concentraciones cercanas al </a:t>
            </a:r>
            <a:r>
              <a:rPr lang="es-CO" sz="1400" b="1" i="0" dirty="0">
                <a:effectLst/>
                <a:latin typeface="Century Gothic" panose="020B0502020202020204" pitchFamily="34" charset="0"/>
              </a:rPr>
              <a:t>36,5 %</a:t>
            </a:r>
            <a:r>
              <a:rPr lang="es-CO" sz="1400" b="0" i="0" dirty="0">
                <a:effectLst/>
                <a:latin typeface="Century Gothic" panose="020B0502020202020204" pitchFamily="34" charset="0"/>
              </a:rPr>
              <a:t>.</a:t>
            </a:r>
          </a:p>
        </p:txBody>
      </p:sp>
      <p:pic>
        <p:nvPicPr>
          <p:cNvPr id="24" name="Imagen 23">
            <a:extLst>
              <a:ext uri="{FF2B5EF4-FFF2-40B4-BE49-F238E27FC236}">
                <a16:creationId xmlns:a16="http://schemas.microsoft.com/office/drawing/2014/main" id="{9D79A3FC-63DF-2C97-206D-AE643F9E512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0857" y="7415442"/>
            <a:ext cx="1546115" cy="1317221"/>
          </a:xfrm>
          <a:prstGeom prst="rect">
            <a:avLst/>
          </a:prstGeom>
          <a:noFill/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26" name="Imagen 25">
            <a:extLst>
              <a:ext uri="{FF2B5EF4-FFF2-40B4-BE49-F238E27FC236}">
                <a16:creationId xmlns:a16="http://schemas.microsoft.com/office/drawing/2014/main" id="{CEAF6275-D4F5-B245-D7C3-00526E960F8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4201" y="7415443"/>
            <a:ext cx="1673538" cy="1317222"/>
          </a:xfrm>
          <a:prstGeom prst="rect">
            <a:avLst/>
          </a:prstGeom>
          <a:noFill/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27" name="Flecha: a la derecha 26">
            <a:extLst>
              <a:ext uri="{FF2B5EF4-FFF2-40B4-BE49-F238E27FC236}">
                <a16:creationId xmlns:a16="http://schemas.microsoft.com/office/drawing/2014/main" id="{4C5A1D96-6A9A-7F64-8519-B8DAD3157FBB}"/>
              </a:ext>
            </a:extLst>
          </p:cNvPr>
          <p:cNvSpPr/>
          <p:nvPr/>
        </p:nvSpPr>
        <p:spPr>
          <a:xfrm>
            <a:off x="5474459" y="7941339"/>
            <a:ext cx="262255" cy="274805"/>
          </a:xfrm>
          <a:prstGeom prst="rightArrow">
            <a:avLst/>
          </a:prstGeom>
          <a:solidFill>
            <a:srgbClr val="016660"/>
          </a:solidFill>
          <a:ln w="12700" cap="flat">
            <a:solidFill>
              <a:srgbClr val="016660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="horz" wrap="square" lIns="45719" tIns="45719" rIns="45719" bIns="45719" numCol="1" spcCol="38100" rtlCol="0" anchor="ctr">
            <a:noAutofit/>
          </a:bodyPr>
          <a:lstStyle/>
          <a:p>
            <a:endParaRPr lang="es-CO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362D6936-B7F7-0AB4-B3FA-8F2A2AFC7905}"/>
              </a:ext>
            </a:extLst>
          </p:cNvPr>
          <p:cNvSpPr txBox="1"/>
          <p:nvPr/>
        </p:nvSpPr>
        <p:spPr>
          <a:xfrm>
            <a:off x="2118990" y="8918337"/>
            <a:ext cx="3287982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Fuente: Libro la química del narcotráfico - CIENA.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DEAD3105-13B8-2C86-4D19-9288B8F38552}"/>
              </a:ext>
            </a:extLst>
          </p:cNvPr>
          <p:cNvSpPr txBox="1"/>
          <p:nvPr/>
        </p:nvSpPr>
        <p:spPr>
          <a:xfrm>
            <a:off x="2181131" y="409772"/>
            <a:ext cx="40005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2000" b="1" spc="-150" dirty="0">
                <a:gradFill flip="none" rotWithShape="1">
                  <a:gsLst>
                    <a:gs pos="0">
                      <a:srgbClr val="11317E">
                        <a:shade val="30000"/>
                        <a:satMod val="115000"/>
                      </a:srgbClr>
                    </a:gs>
                    <a:gs pos="50000">
                      <a:srgbClr val="11317E">
                        <a:shade val="67500"/>
                        <a:satMod val="115000"/>
                      </a:srgbClr>
                    </a:gs>
                    <a:gs pos="100000">
                      <a:srgbClr val="11317E">
                        <a:shade val="100000"/>
                        <a:satMod val="115000"/>
                      </a:srgbClr>
                    </a:gs>
                  </a:gsLst>
                  <a:lin ang="0" scaled="1"/>
                  <a:tileRect/>
                </a:gradFill>
                <a:latin typeface="Century Gothic" panose="020B0502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PRODUCCIÓN CLANDESTINA DE SUSTANCIAS QUÍMICAS</a:t>
            </a:r>
          </a:p>
        </p:txBody>
      </p:sp>
    </p:spTree>
    <p:extLst>
      <p:ext uri="{BB962C8B-B14F-4D97-AF65-F5344CB8AC3E}">
        <p14:creationId xmlns:p14="http://schemas.microsoft.com/office/powerpoint/2010/main" val="8843806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5C7FFA1F-588D-6FF4-4CE1-A8AA3FB399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E152739C-D208-37B7-CE64-1245BDD5B9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6240" b="94581" l="9426" r="91803">
                        <a14:foregroundMark x1="60246" y1="6240" x2="53893" y2="9852"/>
                        <a14:foregroundMark x1="32787" y1="23481" x2="24385" y2="39245"/>
                        <a14:foregroundMark x1="44057" y1="75369" x2="61475" y2="84565"/>
                        <a14:foregroundMark x1="48770" y1="80952" x2="57582" y2="85386"/>
                        <a14:foregroundMark x1="63525" y1="84893" x2="72746" y2="84729"/>
                        <a14:foregroundMark x1="72131" y1="94745" x2="73566" y2="89655"/>
                        <a14:foregroundMark x1="73770" y1="83415" x2="69262" y2="71264"/>
                        <a14:foregroundMark x1="67418" y1="70772" x2="71926" y2="63875"/>
                        <a14:foregroundMark x1="90369" y1="61412" x2="91803" y2="6338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63241" y="5107549"/>
            <a:ext cx="3433233" cy="37689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3" name="Rectángulo redondeado 12">
            <a:extLst>
              <a:ext uri="{FF2B5EF4-FFF2-40B4-BE49-F238E27FC236}">
                <a16:creationId xmlns:a16="http://schemas.microsoft.com/office/drawing/2014/main" id="{A39675B0-5C36-6CA7-E177-DF65BFC182A9}"/>
              </a:ext>
            </a:extLst>
          </p:cNvPr>
          <p:cNvSpPr/>
          <p:nvPr/>
        </p:nvSpPr>
        <p:spPr>
          <a:xfrm>
            <a:off x="486695" y="9332258"/>
            <a:ext cx="6613352" cy="363071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BC953E"/>
              </a:gs>
              <a:gs pos="42000">
                <a:srgbClr val="E6C261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61" name="Imagen 160">
            <a:extLst>
              <a:ext uri="{FF2B5EF4-FFF2-40B4-BE49-F238E27FC236}">
                <a16:creationId xmlns:a16="http://schemas.microsoft.com/office/drawing/2014/main" id="{5B6EE9DF-D6CD-5C35-8D34-87A8BDA83EF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900"/>
          <a:stretch/>
        </p:blipFill>
        <p:spPr>
          <a:xfrm>
            <a:off x="126888" y="-23025"/>
            <a:ext cx="999743" cy="1017018"/>
          </a:xfrm>
          <a:prstGeom prst="rect">
            <a:avLst/>
          </a:prstGeom>
        </p:spPr>
      </p:pic>
      <p:sp>
        <p:nvSpPr>
          <p:cNvPr id="12" name="Rectángulo 11">
            <a:extLst>
              <a:ext uri="{FF2B5EF4-FFF2-40B4-BE49-F238E27FC236}">
                <a16:creationId xmlns:a16="http://schemas.microsoft.com/office/drawing/2014/main" id="{0855F98C-C9E2-CACD-464F-5F3622C54A77}"/>
              </a:ext>
            </a:extLst>
          </p:cNvPr>
          <p:cNvSpPr/>
          <p:nvPr/>
        </p:nvSpPr>
        <p:spPr>
          <a:xfrm>
            <a:off x="0" y="9399494"/>
            <a:ext cx="7559675" cy="518229"/>
          </a:xfrm>
          <a:prstGeom prst="rect">
            <a:avLst/>
          </a:prstGeom>
          <a:gradFill>
            <a:gsLst>
              <a:gs pos="0">
                <a:srgbClr val="1940A8"/>
              </a:gs>
              <a:gs pos="42000">
                <a:srgbClr val="061941"/>
              </a:gs>
            </a:gsLst>
            <a:lin ang="0" scaled="1"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BE7B3E65-E593-5221-B256-3648619E3B24}"/>
              </a:ext>
            </a:extLst>
          </p:cNvPr>
          <p:cNvSpPr/>
          <p:nvPr/>
        </p:nvSpPr>
        <p:spPr>
          <a:xfrm>
            <a:off x="2486924" y="9409322"/>
            <a:ext cx="2674932" cy="30777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Dirección de Antinarcóticos</a:t>
            </a:r>
            <a:endParaRPr kumimoji="0" lang="es-CO" sz="1400" b="0" i="0" u="none" strike="noStrike" kern="1200" cap="none" spc="0" normalizeH="0" baseline="3000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54" name="Rectángulo 153">
            <a:extLst>
              <a:ext uri="{FF2B5EF4-FFF2-40B4-BE49-F238E27FC236}">
                <a16:creationId xmlns:a16="http://schemas.microsoft.com/office/drawing/2014/main" id="{50A52D37-B417-180E-763F-BC78B0451C57}"/>
              </a:ext>
            </a:extLst>
          </p:cNvPr>
          <p:cNvSpPr/>
          <p:nvPr/>
        </p:nvSpPr>
        <p:spPr>
          <a:xfrm>
            <a:off x="773028" y="9596828"/>
            <a:ext cx="6040685" cy="30777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Centro Internacional de Estudios Estratégicos </a:t>
            </a:r>
            <a:r>
              <a:rPr kumimoji="0" lang="es-E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Contra el Narcotráfico</a:t>
            </a:r>
            <a:endParaRPr kumimoji="0" lang="es-CO" sz="1400" b="0" i="0" u="none" strike="noStrike" kern="1200" cap="none" spc="0" normalizeH="0" baseline="3000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29" name="Imagen 28">
            <a:extLst>
              <a:ext uri="{FF2B5EF4-FFF2-40B4-BE49-F238E27FC236}">
                <a16:creationId xmlns:a16="http://schemas.microsoft.com/office/drawing/2014/main" id="{773A4A77-8890-E8C3-2BE2-C1A5489747E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6433"/>
          <a:stretch/>
        </p:blipFill>
        <p:spPr>
          <a:xfrm>
            <a:off x="0" y="0"/>
            <a:ext cx="3406052" cy="1470454"/>
          </a:xfrm>
          <a:prstGeom prst="rect">
            <a:avLst/>
          </a:prstGeom>
        </p:spPr>
      </p:pic>
      <p:sp>
        <p:nvSpPr>
          <p:cNvPr id="28" name="CuadroTexto 27">
            <a:extLst>
              <a:ext uri="{FF2B5EF4-FFF2-40B4-BE49-F238E27FC236}">
                <a16:creationId xmlns:a16="http://schemas.microsoft.com/office/drawing/2014/main" id="{1A8D6CE9-AA92-7030-0596-E23AE9D8B591}"/>
              </a:ext>
            </a:extLst>
          </p:cNvPr>
          <p:cNvSpPr txBox="1"/>
          <p:nvPr/>
        </p:nvSpPr>
        <p:spPr>
          <a:xfrm>
            <a:off x="63443" y="1290992"/>
            <a:ext cx="7432787" cy="14446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t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CO" sz="1400" dirty="0">
                <a:solidFill>
                  <a:prstClr val="black"/>
                </a:solidFill>
                <a:latin typeface="Century Gothic" panose="020B0502020202020204" pitchFamily="34" charset="0"/>
              </a:rPr>
              <a:t>De acuerdo a las incautaciones realizadas por la Dirección de Antinarcóticos para los últimos 4 años se </a:t>
            </a:r>
            <a:r>
              <a:rPr kumimoji="0" lang="es-CO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evidencia que </a:t>
            </a:r>
            <a:r>
              <a:rPr kumimoji="0" lang="es-E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los insumos líquidos presentan valores superiores a los insumos sólidos. La mayor diferencia se registra en 2024, cuando los líquidos alcanzan 4.813 frente a 3.300 sólidos, con una diferencia de 1.513 unidades. Esto se debe a que las sustancias que se usan en mayor cantidad para la producción de clorhidrato de cocaína son líquidos como gasolina, ácido clorhídrico, ácido sulfúrico, amoniaco, ente otros.</a:t>
            </a:r>
            <a:endParaRPr kumimoji="0" lang="es-CO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34" name="CuadroTexto 33">
            <a:extLst>
              <a:ext uri="{FF2B5EF4-FFF2-40B4-BE49-F238E27FC236}">
                <a16:creationId xmlns:a16="http://schemas.microsoft.com/office/drawing/2014/main" id="{D42C8744-79E7-D4FE-D8DE-9626205AC28E}"/>
              </a:ext>
            </a:extLst>
          </p:cNvPr>
          <p:cNvSpPr txBox="1"/>
          <p:nvPr/>
        </p:nvSpPr>
        <p:spPr>
          <a:xfrm>
            <a:off x="63443" y="8950434"/>
            <a:ext cx="4136043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Fuente: </a:t>
            </a:r>
            <a:r>
              <a:rPr kumimoji="0" lang="es-E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Elaboración propia con base en información de la Seccional de Investigación Criminal de la Dirección de Antinarcóticos (DIRAN).</a:t>
            </a:r>
            <a:endParaRPr kumimoji="0" lang="es-CO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42" name="CuadroTexto 41">
            <a:extLst>
              <a:ext uri="{FF2B5EF4-FFF2-40B4-BE49-F238E27FC236}">
                <a16:creationId xmlns:a16="http://schemas.microsoft.com/office/drawing/2014/main" id="{BCE14883-38CC-ADE1-825E-4B06BE695FD5}"/>
              </a:ext>
            </a:extLst>
          </p:cNvPr>
          <p:cNvSpPr txBox="1"/>
          <p:nvPr/>
        </p:nvSpPr>
        <p:spPr>
          <a:xfrm>
            <a:off x="3291258" y="5317122"/>
            <a:ext cx="3852673" cy="4789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fontAlgn="t">
              <a:lnSpc>
                <a:spcPts val="1500"/>
              </a:lnSpc>
              <a:defRPr/>
            </a:pPr>
            <a:r>
              <a:rPr lang="es-CO" sz="1300" b="1" dirty="0">
                <a:solidFill>
                  <a:prstClr val="black"/>
                </a:solidFill>
                <a:latin typeface="Century Gothic" panose="020B0502020202020204" pitchFamily="34" charset="0"/>
              </a:rPr>
              <a:t>Top 5 departamentos mayores incautaciones en los últimos 4 años</a:t>
            </a:r>
          </a:p>
        </p:txBody>
      </p:sp>
      <p:graphicFrame>
        <p:nvGraphicFramePr>
          <p:cNvPr id="11" name="Gráfico 10">
            <a:extLst>
              <a:ext uri="{FF2B5EF4-FFF2-40B4-BE49-F238E27FC236}">
                <a16:creationId xmlns:a16="http://schemas.microsoft.com/office/drawing/2014/main" id="{E9DA925F-9162-207F-3482-BC5C69B399B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96532339"/>
              </p:ext>
            </p:extLst>
          </p:nvPr>
        </p:nvGraphicFramePr>
        <p:xfrm>
          <a:off x="910223" y="2447637"/>
          <a:ext cx="6019801" cy="26307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6" name="CuadroTexto 15">
            <a:extLst>
              <a:ext uri="{FF2B5EF4-FFF2-40B4-BE49-F238E27FC236}">
                <a16:creationId xmlns:a16="http://schemas.microsoft.com/office/drawing/2014/main" id="{806BBF0E-810E-5C57-6AC7-7D63178FC848}"/>
              </a:ext>
            </a:extLst>
          </p:cNvPr>
          <p:cNvSpPr txBox="1"/>
          <p:nvPr/>
        </p:nvSpPr>
        <p:spPr>
          <a:xfrm>
            <a:off x="1869798" y="485484"/>
            <a:ext cx="506022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000" b="1" i="0" u="none" strike="noStrike" kern="1200" cap="none" spc="-150" normalizeH="0" baseline="0" noProof="0" dirty="0">
                <a:ln>
                  <a:noFill/>
                </a:ln>
                <a:gradFill flip="none" rotWithShape="1">
                  <a:gsLst>
                    <a:gs pos="0">
                      <a:srgbClr val="11317E">
                        <a:shade val="30000"/>
                        <a:satMod val="115000"/>
                      </a:srgbClr>
                    </a:gs>
                    <a:gs pos="50000">
                      <a:srgbClr val="11317E">
                        <a:shade val="67500"/>
                        <a:satMod val="115000"/>
                      </a:srgbClr>
                    </a:gs>
                    <a:gs pos="100000">
                      <a:srgbClr val="11317E">
                        <a:shade val="100000"/>
                        <a:satMod val="115000"/>
                      </a:srgbClr>
                    </a:gs>
                  </a:gsLst>
                  <a:lin ang="0" scaled="1"/>
                  <a:tileRect/>
                </a:gradFill>
                <a:effectLst/>
                <a:uLnTx/>
                <a:uFillTx/>
                <a:latin typeface="Century Gothic" panose="020B0502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INCAUTACIONES DE SUSTANCIAS QUÍMICAS</a:t>
            </a:r>
          </a:p>
        </p:txBody>
      </p:sp>
      <p:sp>
        <p:nvSpPr>
          <p:cNvPr id="24" name="CuadroTexto 23">
            <a:extLst>
              <a:ext uri="{FF2B5EF4-FFF2-40B4-BE49-F238E27FC236}">
                <a16:creationId xmlns:a16="http://schemas.microsoft.com/office/drawing/2014/main" id="{DF6D8D26-0D5E-7A25-B895-A3AC54EECF1B}"/>
              </a:ext>
            </a:extLst>
          </p:cNvPr>
          <p:cNvSpPr txBox="1"/>
          <p:nvPr/>
        </p:nvSpPr>
        <p:spPr>
          <a:xfrm>
            <a:off x="3093834" y="7869338"/>
            <a:ext cx="4136043" cy="10926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kumimoji="0" lang="es-CO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De acuerdo a la tabla se puede evidenciar un patrón de concentración en el suroccidente del país, zonas de frontera y territorios asociados a corredores de producción y tráfico de estupefacientes.</a:t>
            </a:r>
            <a:endParaRPr lang="es-CO" dirty="0"/>
          </a:p>
        </p:txBody>
      </p:sp>
      <p:graphicFrame>
        <p:nvGraphicFramePr>
          <p:cNvPr id="3" name="Tabla 2">
            <a:extLst>
              <a:ext uri="{FF2B5EF4-FFF2-40B4-BE49-F238E27FC236}">
                <a16:creationId xmlns:a16="http://schemas.microsoft.com/office/drawing/2014/main" id="{09861A64-7642-055D-A499-86DC04AD793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49498403"/>
              </p:ext>
            </p:extLst>
          </p:nvPr>
        </p:nvGraphicFramePr>
        <p:xfrm>
          <a:off x="3134396" y="5863335"/>
          <a:ext cx="4166399" cy="1869963"/>
        </p:xfrm>
        <a:graphic>
          <a:graphicData uri="http://schemas.openxmlformats.org/drawingml/2006/table">
            <a:tbl>
              <a:tblPr>
                <a:tableStyleId>{16D9F66E-5EB9-4882-86FB-DCBF35E3C3E4}</a:tableStyleId>
              </a:tblPr>
              <a:tblGrid>
                <a:gridCol w="1924391">
                  <a:extLst>
                    <a:ext uri="{9D8B030D-6E8A-4147-A177-3AD203B41FA5}">
                      <a16:colId xmlns:a16="http://schemas.microsoft.com/office/drawing/2014/main" val="3049516241"/>
                    </a:ext>
                  </a:extLst>
                </a:gridCol>
                <a:gridCol w="1121004">
                  <a:extLst>
                    <a:ext uri="{9D8B030D-6E8A-4147-A177-3AD203B41FA5}">
                      <a16:colId xmlns:a16="http://schemas.microsoft.com/office/drawing/2014/main" val="3269803333"/>
                    </a:ext>
                  </a:extLst>
                </a:gridCol>
                <a:gridCol w="1121004">
                  <a:extLst>
                    <a:ext uri="{9D8B030D-6E8A-4147-A177-3AD203B41FA5}">
                      <a16:colId xmlns:a16="http://schemas.microsoft.com/office/drawing/2014/main" val="4255704544"/>
                    </a:ext>
                  </a:extLst>
                </a:gridCol>
              </a:tblGrid>
              <a:tr h="432505">
                <a:tc>
                  <a:txBody>
                    <a:bodyPr/>
                    <a:lstStyle/>
                    <a:p>
                      <a:pPr marL="0" algn="ctr" defTabSz="755934" rtl="0" eaLnBrk="1" fontAlgn="b" latinLnBrk="0" hangingPunct="1">
                        <a:buNone/>
                      </a:pPr>
                      <a:r>
                        <a:rPr lang="es-ES" sz="14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Departamento</a:t>
                      </a:r>
                      <a:endParaRPr lang="es-CO" sz="1400" b="1" i="0" u="none" strike="noStrike" kern="1200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755934" rtl="0" eaLnBrk="1" fontAlgn="b" latinLnBrk="0" hangingPunct="1">
                        <a:buNone/>
                      </a:pPr>
                      <a:r>
                        <a:rPr lang="es-CO" sz="1400" b="1" u="none" strike="noStrike" kern="120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Sustancias líquidas</a:t>
                      </a:r>
                      <a:endParaRPr lang="es-CO" sz="1400" b="1" i="0" u="none" strike="noStrike" kern="1200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755934" rtl="0" eaLnBrk="1" fontAlgn="b" latinLnBrk="0" hangingPunct="1">
                        <a:buNone/>
                      </a:pPr>
                      <a:r>
                        <a:rPr lang="es-CO" sz="1400" b="1" u="none" strike="noStrike" kern="120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sustancias sólidas</a:t>
                      </a:r>
                      <a:endParaRPr lang="es-CO" sz="1400" b="1" i="0" u="none" strike="noStrike" kern="1200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823754424"/>
                  </a:ext>
                </a:extLst>
              </a:tr>
              <a:tr h="238953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O" sz="1400" u="none" strike="noStrike" dirty="0">
                          <a:effectLst/>
                          <a:latin typeface="Century Gothic" panose="020B0502020202020204" pitchFamily="34" charset="0"/>
                        </a:rPr>
                        <a:t>Putumayo</a:t>
                      </a:r>
                      <a:endParaRPr lang="es-CO" sz="14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E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4,368</a:t>
                      </a:r>
                      <a:endParaRPr lang="es-CO" sz="14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E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4,080</a:t>
                      </a:r>
                      <a:endParaRPr lang="es-CO" sz="14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4016601"/>
                  </a:ext>
                </a:extLst>
              </a:tr>
              <a:tr h="238953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O" sz="1400" u="none" strike="noStrike" dirty="0">
                          <a:effectLst/>
                          <a:latin typeface="Century Gothic" panose="020B0502020202020204" pitchFamily="34" charset="0"/>
                        </a:rPr>
                        <a:t>Nariño</a:t>
                      </a:r>
                      <a:endParaRPr lang="es-CO" sz="14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E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4,277</a:t>
                      </a:r>
                      <a:endParaRPr lang="es-CO" sz="14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E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1,935</a:t>
                      </a:r>
                      <a:endParaRPr lang="es-CO" sz="14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130458017"/>
                  </a:ext>
                </a:extLst>
              </a:tr>
              <a:tr h="238953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O" sz="1400" u="none" strike="noStrike" dirty="0">
                          <a:effectLst/>
                          <a:latin typeface="Century Gothic" panose="020B0502020202020204" pitchFamily="34" charset="0"/>
                        </a:rPr>
                        <a:t>Guaviare</a:t>
                      </a:r>
                      <a:endParaRPr lang="es-CO" sz="14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E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2,240</a:t>
                      </a:r>
                      <a:endParaRPr lang="es-CO" sz="14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E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1,377</a:t>
                      </a:r>
                      <a:endParaRPr lang="es-CO" sz="14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61149533"/>
                  </a:ext>
                </a:extLst>
              </a:tr>
              <a:tr h="238953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O" sz="1400" u="none" strike="noStrike" dirty="0">
                          <a:effectLst/>
                          <a:latin typeface="Century Gothic" panose="020B0502020202020204" pitchFamily="34" charset="0"/>
                        </a:rPr>
                        <a:t>Norte de Santander </a:t>
                      </a:r>
                      <a:endParaRPr lang="es-CO" sz="14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E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2,212</a:t>
                      </a:r>
                      <a:endParaRPr lang="es-CO" sz="14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E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2,236</a:t>
                      </a:r>
                      <a:endParaRPr lang="es-CO" sz="14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231305008"/>
                  </a:ext>
                </a:extLst>
              </a:tr>
              <a:tr h="238953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O" sz="1400" u="none" strike="noStrike" dirty="0">
                          <a:effectLst/>
                          <a:latin typeface="Century Gothic" panose="020B0502020202020204" pitchFamily="34" charset="0"/>
                        </a:rPr>
                        <a:t>Chochó</a:t>
                      </a:r>
                      <a:endParaRPr lang="es-CO" sz="14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E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1,979</a:t>
                      </a:r>
                      <a:endParaRPr lang="es-CO" sz="14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E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898</a:t>
                      </a:r>
                      <a:endParaRPr lang="es-CO" sz="14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0049625"/>
                  </a:ext>
                </a:extLst>
              </a:tr>
              <a:tr h="238953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O" sz="1400" u="none" strike="noStrike" dirty="0">
                          <a:effectLst/>
                          <a:latin typeface="Century Gothic" panose="020B0502020202020204" pitchFamily="34" charset="0"/>
                        </a:rPr>
                        <a:t>Caquetá</a:t>
                      </a:r>
                      <a:endParaRPr lang="es-CO" sz="14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E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1,185</a:t>
                      </a:r>
                      <a:endParaRPr lang="es-CO" sz="14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E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884</a:t>
                      </a:r>
                      <a:endParaRPr lang="es-CO" sz="14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1462402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2095462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3351</TotalTime>
  <Words>1662</Words>
  <Application>Microsoft Office PowerPoint</Application>
  <PresentationFormat>Personalizado</PresentationFormat>
  <Paragraphs>261</Paragraphs>
  <Slides>11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11</vt:i4>
      </vt:variant>
    </vt:vector>
  </HeadingPairs>
  <TitlesOfParts>
    <vt:vector size="18" baseType="lpstr">
      <vt:lpstr>Arial</vt:lpstr>
      <vt:lpstr>Calibri</vt:lpstr>
      <vt:lpstr>Calibri Light</vt:lpstr>
      <vt:lpstr>Century Gothic</vt:lpstr>
      <vt:lpstr>Symbol</vt:lpstr>
      <vt:lpstr>Tahoma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PN</dc:creator>
  <cp:lastModifiedBy>Administrador</cp:lastModifiedBy>
  <cp:revision>127</cp:revision>
  <dcterms:created xsi:type="dcterms:W3CDTF">2026-03-07T20:35:29Z</dcterms:created>
  <dcterms:modified xsi:type="dcterms:W3CDTF">2026-09-18T21:40:01Z</dcterms:modified>
</cp:coreProperties>
</file>