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6" r:id="rId12"/>
    <p:sldId id="258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6"/>
    <a:srgbClr val="AF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871E8-0394-8442-E302-31DAD63C8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8739E6-62EA-0638-DDF5-47C242A80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9E9D06-64BD-A2F0-9AE1-DA3FCA99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EA8-D8D4-4E26-BD7F-E6330F443E81}" type="datetimeFigureOut">
              <a:rPr lang="es-CO" smtClean="0"/>
              <a:t>5/12/2025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12E62F-B9A9-A9C5-0057-EF05AD2DA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132DE8-6C8A-31F0-B02A-B81B866FD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7E3E-4709-41EB-B39B-53D8F8CB0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761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0693F-00E3-417F-61C9-8C31D9438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6934AF-5510-E52F-AA6E-7EF51EA30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5D67BC-52F0-FF16-AB94-DA86E87C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EA8-D8D4-4E26-BD7F-E6330F443E81}" type="datetimeFigureOut">
              <a:rPr lang="es-CO" smtClean="0"/>
              <a:t>5/12/2025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07369B-0B73-E089-A18D-8EA872B0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8A187A-431D-6BA4-E808-C797E598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7E3E-4709-41EB-B39B-53D8F8CB0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363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1AD66E4-6DAE-DD6C-5858-0BDA7F6CB9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6671D8-2691-F108-9716-2C299F0B2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BD49C3-B10C-176E-0608-5649F12C7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EA8-D8D4-4E26-BD7F-E6330F443E81}" type="datetimeFigureOut">
              <a:rPr lang="es-CO" smtClean="0"/>
              <a:t>5/12/2025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215866-A7D6-0F10-BA83-13151A59E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63F3DA-2E51-5C0F-D813-430E5B14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7E3E-4709-41EB-B39B-53D8F8CB0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408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7F3993-CCA5-599F-5E9A-5DFED916D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CA9EBA-2953-6620-B07B-12926BD6B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ECD17C-CD45-F013-2322-AD911113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EA8-D8D4-4E26-BD7F-E6330F443E81}" type="datetimeFigureOut">
              <a:rPr lang="es-CO" smtClean="0"/>
              <a:t>5/12/2025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D6A748-1E2B-8578-6B16-D706D878C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56359A-599E-166B-C99A-419B473B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7E3E-4709-41EB-B39B-53D8F8CB0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330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D5C8EE-B9D0-C563-D621-9B6010C12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F0602A-FB92-17B5-DA80-DFE891EFF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8F8715-CF84-2633-AC1D-29CD74F7E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EA8-D8D4-4E26-BD7F-E6330F443E81}" type="datetimeFigureOut">
              <a:rPr lang="es-CO" smtClean="0"/>
              <a:t>5/12/2025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2BBCFE-9675-56FE-304E-EB32FADA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6F1914-C75B-932F-A2DA-E3F3E043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7E3E-4709-41EB-B39B-53D8F8CB0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999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E46C9-A8E6-53D5-E79B-DD4F61D80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59BF66-E472-EFF1-C80A-374C69352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AA4C1E-A153-AA52-219E-0BB0122D0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A544D5-358F-E076-EFE9-F29369DFA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EA8-D8D4-4E26-BD7F-E6330F443E81}" type="datetimeFigureOut">
              <a:rPr lang="es-CO" smtClean="0"/>
              <a:t>5/12/2025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83795C-EDC1-161D-2DBA-2E9048C9E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45DEAC-9840-73DC-961D-EEBBE21B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7E3E-4709-41EB-B39B-53D8F8CB0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114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3FD1A-C949-26A8-0B52-4A0B0054C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18C5EC-C913-1452-DFE0-CD10CA4A7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8EB2EE-6CB5-3C78-DB30-A34EE02CB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4C530C0-5584-6C43-3DC4-F4F090C2E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D76F94C-AB2F-D2C9-E8B2-F79E344D46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DB7615A-A606-E9D8-019A-0C5A11B5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EA8-D8D4-4E26-BD7F-E6330F443E81}" type="datetimeFigureOut">
              <a:rPr lang="es-CO" smtClean="0"/>
              <a:t>5/12/2025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3127AA4-D967-A2DF-9EBA-38D4C9FC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6D8659-C5FE-2DCC-9F7B-4C4396F28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7E3E-4709-41EB-B39B-53D8F8CB0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40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2DB6F-5AA5-A62A-47F8-3ABF8DAE5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245A1F-0E11-6D56-E79A-45D7E6639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EA8-D8D4-4E26-BD7F-E6330F443E81}" type="datetimeFigureOut">
              <a:rPr lang="es-CO" smtClean="0"/>
              <a:t>5/12/2025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5CAAD5-AB0A-2555-BACE-487BEDA20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0DAA9F2-AB91-A8BF-8BB7-F83A2C85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7E3E-4709-41EB-B39B-53D8F8CB0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8637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78AF9F9-82FE-42BC-D189-BC6F949A0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EA8-D8D4-4E26-BD7F-E6330F443E81}" type="datetimeFigureOut">
              <a:rPr lang="es-CO" smtClean="0"/>
              <a:t>5/12/2025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367141-3675-7A9C-3194-87A94321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CC39BE-4A4C-2D64-4789-612A9C2F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7E3E-4709-41EB-B39B-53D8F8CB0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598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96452F-1D54-B9EC-2665-86849E78E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9F9B34-329D-CC6B-6C40-6E8FE6CFF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6FEA93-4750-C3D7-B47E-0B1F2A0B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A4F139-BBC1-0F96-3F10-6F9AAD7E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EA8-D8D4-4E26-BD7F-E6330F443E81}" type="datetimeFigureOut">
              <a:rPr lang="es-CO" smtClean="0"/>
              <a:t>5/12/2025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6D1A95-5D29-74AF-4E28-11E1F7FB8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F1B743-635C-6579-5B42-A15C1FAC9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7E3E-4709-41EB-B39B-53D8F8CB0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633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81EA9-3608-D85B-10B3-8CD4853B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CB578E4-13CD-4553-7929-FCC06F53BA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CC42FA-81EF-BEF5-9CE1-B4DBCC4C5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8990CD-7D3B-2E50-11C3-401FD1B7B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EA8-D8D4-4E26-BD7F-E6330F443E81}" type="datetimeFigureOut">
              <a:rPr lang="es-CO" smtClean="0"/>
              <a:t>5/12/2025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9CF3EC-7468-48DB-11EA-CE399D6ED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812215-8728-3B25-0662-EA871258D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7E3E-4709-41EB-B39B-53D8F8CB0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97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849865-B992-A067-DCDC-4C590A34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CFD9E2-4F12-0FB6-34E3-D2875DB36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2C6F74-6C62-724D-A690-F3ABD2A4B9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CEA8-D8D4-4E26-BD7F-E6330F443E81}" type="datetimeFigureOut">
              <a:rPr lang="es-CO" smtClean="0"/>
              <a:t>5/12/2025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3B6456-0061-78FB-905A-45FCECDE3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C48B1E-7315-111D-432F-A7570D545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77E3E-4709-41EB-B39B-53D8F8CB06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007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6DA8E0E-9953-B499-83B4-3E0F96674B9D}"/>
              </a:ext>
            </a:extLst>
          </p:cNvPr>
          <p:cNvSpPr txBox="1"/>
          <p:nvPr/>
        </p:nvSpPr>
        <p:spPr>
          <a:xfrm>
            <a:off x="377576" y="4331853"/>
            <a:ext cx="116664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rgbClr val="003966"/>
                </a:solidFill>
                <a:latin typeface="Century Gothic" panose="020B0502020202020204" pitchFamily="34" charset="0"/>
              </a:rPr>
              <a:t>Sede electrónica </a:t>
            </a:r>
          </a:p>
          <a:p>
            <a:pPr algn="ctr"/>
            <a:r>
              <a:rPr lang="es-CO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www.policia.gov.co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52B5B9-02BC-D1A3-CBF7-6BCE13645154}"/>
              </a:ext>
            </a:extLst>
          </p:cNvPr>
          <p:cNvSpPr txBox="1"/>
          <p:nvPr/>
        </p:nvSpPr>
        <p:spPr>
          <a:xfrm>
            <a:off x="7321888" y="5981903"/>
            <a:ext cx="48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003966"/>
                </a:solidFill>
                <a:latin typeface="Century Gothic" panose="020B0502020202020204" pitchFamily="34" charset="0"/>
              </a:rPr>
              <a:t>Oficina de Comunicaciones Estratégicas</a:t>
            </a:r>
          </a:p>
        </p:txBody>
      </p:sp>
    </p:spTree>
    <p:extLst>
      <p:ext uri="{BB962C8B-B14F-4D97-AF65-F5344CB8AC3E}">
        <p14:creationId xmlns:p14="http://schemas.microsoft.com/office/powerpoint/2010/main" val="1845598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0AC11D-2085-405C-18BE-F53A5B584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8F0A111-97B1-2F1C-2F87-8CA8F8440576}"/>
              </a:ext>
            </a:extLst>
          </p:cNvPr>
          <p:cNvSpPr txBox="1"/>
          <p:nvPr/>
        </p:nvSpPr>
        <p:spPr>
          <a:xfrm>
            <a:off x="2271519" y="583774"/>
            <a:ext cx="8263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r"/>
                <a:tab pos="2700338" algn="ctr"/>
                <a:tab pos="5400675" algn="r"/>
              </a:tabLst>
            </a:pPr>
            <a:r>
              <a:rPr lang="es-MX" altLang="es-CO" sz="2400" b="1" dirty="0">
                <a:solidFill>
                  <a:srgbClr val="0039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Actualización contenidos</a:t>
            </a:r>
            <a:endParaRPr kumimoji="0" lang="es-MX" altLang="es-CO" sz="2400" b="1" i="0" u="none" strike="noStrike" cap="none" normalizeH="0" baseline="0" dirty="0">
              <a:ln>
                <a:noFill/>
              </a:ln>
              <a:solidFill>
                <a:srgbClr val="00396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40AA999-B1F6-6FC0-DF35-4BBCB605DEF5}"/>
              </a:ext>
            </a:extLst>
          </p:cNvPr>
          <p:cNvSpPr txBox="1"/>
          <p:nvPr/>
        </p:nvSpPr>
        <p:spPr>
          <a:xfrm>
            <a:off x="1649506" y="1267723"/>
            <a:ext cx="1712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CO" sz="18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7. Directorio</a:t>
            </a: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F3A858B8-C6D7-56F9-F008-5E1FE0AB4F34}"/>
              </a:ext>
            </a:extLst>
          </p:cNvPr>
          <p:cNvGrpSpPr/>
          <p:nvPr/>
        </p:nvGrpSpPr>
        <p:grpSpPr>
          <a:xfrm>
            <a:off x="432117" y="1662888"/>
            <a:ext cx="4821201" cy="2418136"/>
            <a:chOff x="0" y="0"/>
            <a:chExt cx="5231765" cy="2460625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1F000F2-B868-AF12-D8B6-817670454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231765" cy="2460625"/>
            </a:xfrm>
            <a:prstGeom prst="rect">
              <a:avLst/>
            </a:prstGeom>
          </p:spPr>
        </p:pic>
        <p:cxnSp>
          <p:nvCxnSpPr>
            <p:cNvPr id="6" name="Conector recto de flecha 5">
              <a:extLst>
                <a:ext uri="{FF2B5EF4-FFF2-40B4-BE49-F238E27FC236}">
                  <a16:creationId xmlns:a16="http://schemas.microsoft.com/office/drawing/2014/main" id="{9E9F83C7-F792-D6FF-E4C2-BC36E9F90098}"/>
                </a:ext>
              </a:extLst>
            </p:cNvPr>
            <p:cNvCxnSpPr/>
            <p:nvPr/>
          </p:nvCxnSpPr>
          <p:spPr>
            <a:xfrm>
              <a:off x="266132" y="355979"/>
              <a:ext cx="37531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3F36DFBC-4AC8-3B34-2213-C11C74E1C71C}"/>
              </a:ext>
            </a:extLst>
          </p:cNvPr>
          <p:cNvSpPr txBox="1"/>
          <p:nvPr/>
        </p:nvSpPr>
        <p:spPr>
          <a:xfrm>
            <a:off x="5414682" y="2228671"/>
            <a:ext cx="59346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Una vez ingrese a la sede electrónica con su usuario y contraseña institucional, realice la selección de los ítems </a:t>
            </a:r>
            <a:r>
              <a:rPr lang="es-ES" sz="18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Contenido – Añadir contenido – Elemento Directorio</a:t>
            </a:r>
            <a:r>
              <a:rPr lang="es-ES" b="1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 diligencie todos los datos según corresponda.</a:t>
            </a: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220F134-8302-9F35-FCC1-87BDB81701DC}"/>
              </a:ext>
            </a:extLst>
          </p:cNvPr>
          <p:cNvSpPr txBox="1"/>
          <p:nvPr/>
        </p:nvSpPr>
        <p:spPr>
          <a:xfrm>
            <a:off x="4975412" y="1739231"/>
            <a:ext cx="3227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/>
            <a:r>
              <a:rPr lang="es-ES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Crear nuevo directorio</a:t>
            </a:r>
            <a:endParaRPr lang="es-CO" sz="20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9B6A3D7B-E2AA-6BD7-2F74-C77687C61C5C}"/>
              </a:ext>
            </a:extLst>
          </p:cNvPr>
          <p:cNvGrpSpPr/>
          <p:nvPr/>
        </p:nvGrpSpPr>
        <p:grpSpPr>
          <a:xfrm>
            <a:off x="432118" y="4435809"/>
            <a:ext cx="4775822" cy="2274700"/>
            <a:chOff x="0" y="0"/>
            <a:chExt cx="5210175" cy="248158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EF8840F-7FC6-1E41-F8A2-3EC557172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210175" cy="2481580"/>
            </a:xfrm>
            <a:prstGeom prst="rect">
              <a:avLst/>
            </a:prstGeom>
          </p:spPr>
        </p:pic>
        <p:cxnSp>
          <p:nvCxnSpPr>
            <p:cNvPr id="11" name="Conector recto de flecha 10">
              <a:extLst>
                <a:ext uri="{FF2B5EF4-FFF2-40B4-BE49-F238E27FC236}">
                  <a16:creationId xmlns:a16="http://schemas.microsoft.com/office/drawing/2014/main" id="{B49A9486-B6D6-C51C-8E21-6CE537730ECD}"/>
                </a:ext>
              </a:extLst>
            </p:cNvPr>
            <p:cNvCxnSpPr/>
            <p:nvPr/>
          </p:nvCxnSpPr>
          <p:spPr>
            <a:xfrm>
              <a:off x="588475" y="1692243"/>
              <a:ext cx="4436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6AC2654-CE6B-A010-1D9C-36937E3AB74E}"/>
              </a:ext>
            </a:extLst>
          </p:cNvPr>
          <p:cNvSpPr txBox="1"/>
          <p:nvPr/>
        </p:nvSpPr>
        <p:spPr>
          <a:xfrm>
            <a:off x="4975412" y="4435809"/>
            <a:ext cx="3227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/>
            <a:r>
              <a:rPr lang="es-ES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Editar directorio</a:t>
            </a:r>
            <a:endParaRPr lang="es-CO" sz="20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C05C3CF-2167-5A86-F2E2-88067F7A6745}"/>
              </a:ext>
            </a:extLst>
          </p:cNvPr>
          <p:cNvSpPr txBox="1"/>
          <p:nvPr/>
        </p:nvSpPr>
        <p:spPr>
          <a:xfrm>
            <a:off x="5414682" y="4805141"/>
            <a:ext cx="59346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los sitios de cada unidad, en la parte inferior, busque el botón directorio y de clic. En el listado del directorio de clic en el título que sería el nombre de la unidad policial a modificar, posteriormente </a:t>
            </a:r>
            <a:r>
              <a:rPr lang="es-E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 mostrarán </a:t>
            </a:r>
            <a:r>
              <a:rPr lang="es-E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los datos en una nueva página en la cual debe dar clic en editar.</a:t>
            </a: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85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CB85EC-78B5-A98E-4E7C-E74BBA105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7B15691-A36F-71EB-6050-88BF34176D5A}"/>
              </a:ext>
            </a:extLst>
          </p:cNvPr>
          <p:cNvSpPr txBox="1"/>
          <p:nvPr/>
        </p:nvSpPr>
        <p:spPr>
          <a:xfrm>
            <a:off x="2483268" y="764749"/>
            <a:ext cx="8263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r"/>
                <a:tab pos="2700338" algn="ctr"/>
                <a:tab pos="5400675" algn="r"/>
              </a:tabLst>
            </a:pPr>
            <a:r>
              <a:rPr lang="es-MX" altLang="es-CO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Eliminación Roles</a:t>
            </a:r>
            <a:endParaRPr kumimoji="0" lang="es-MX" altLang="es-CO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97E1E47-0FCC-592C-712F-B1A431ECB1EB}"/>
              </a:ext>
            </a:extLst>
          </p:cNvPr>
          <p:cNvSpPr txBox="1"/>
          <p:nvPr/>
        </p:nvSpPr>
        <p:spPr>
          <a:xfrm>
            <a:off x="2483268" y="2258672"/>
            <a:ext cx="8491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Eliminación de todos los roles otorgados en la sede electrónica</a:t>
            </a: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100404B-3441-057B-3F17-B346B13352D1}"/>
              </a:ext>
            </a:extLst>
          </p:cNvPr>
          <p:cNvSpPr txBox="1"/>
          <p:nvPr/>
        </p:nvSpPr>
        <p:spPr>
          <a:xfrm>
            <a:off x="5001465" y="3953857"/>
            <a:ext cx="3227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Caso SIGMA</a:t>
            </a:r>
            <a:endParaRPr lang="es-CO" sz="20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7C91299-327F-BF1B-CEF2-CED85A5D2421}"/>
              </a:ext>
            </a:extLst>
          </p:cNvPr>
          <p:cNvSpPr txBox="1"/>
          <p:nvPr/>
        </p:nvSpPr>
        <p:spPr>
          <a:xfrm>
            <a:off x="1931053" y="4452716"/>
            <a:ext cx="93681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Volver a solicitar los roles mediante caso SIGMA, indicando que rol o que requiere cargar o modificar en la sede electrónica.</a:t>
            </a: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78C90CE-153D-9C20-ED65-0FFFAD0BC1E3}"/>
              </a:ext>
            </a:extLst>
          </p:cNvPr>
          <p:cNvSpPr txBox="1"/>
          <p:nvPr/>
        </p:nvSpPr>
        <p:spPr>
          <a:xfrm>
            <a:off x="3567112" y="18893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Enero 2026</a:t>
            </a:r>
            <a:endParaRPr lang="es-CO" sz="20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742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33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B00A657-1A15-C883-4829-927E33C42200}"/>
              </a:ext>
            </a:extLst>
          </p:cNvPr>
          <p:cNvSpPr txBox="1"/>
          <p:nvPr/>
        </p:nvSpPr>
        <p:spPr>
          <a:xfrm>
            <a:off x="2237013" y="636165"/>
            <a:ext cx="8263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r"/>
                <a:tab pos="2700338" algn="ctr"/>
                <a:tab pos="5400675" algn="r"/>
              </a:tabLst>
            </a:pPr>
            <a:r>
              <a:rPr lang="es-MX" altLang="es-CO" sz="2400" b="1" dirty="0">
                <a:solidFill>
                  <a:srgbClr val="0039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Nombrar archivos e imágenes</a:t>
            </a:r>
            <a:endParaRPr kumimoji="0" lang="es-MX" altLang="es-CO" sz="2400" b="1" i="0" u="none" strike="noStrike" cap="none" normalizeH="0" baseline="0" dirty="0">
              <a:ln>
                <a:noFill/>
              </a:ln>
              <a:solidFill>
                <a:srgbClr val="00396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AB9485-AF89-4885-AC6E-1A62F7A63A32}"/>
              </a:ext>
            </a:extLst>
          </p:cNvPr>
          <p:cNvSpPr txBox="1"/>
          <p:nvPr/>
        </p:nvSpPr>
        <p:spPr>
          <a:xfrm>
            <a:off x="899823" y="1500791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CO" sz="1800" b="1" dirty="0">
                <a:solidFill>
                  <a:srgbClr val="0039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Fotografías e imágenes</a:t>
            </a:r>
            <a:endParaRPr lang="es-CO" sz="2000" dirty="0">
              <a:solidFill>
                <a:srgbClr val="0039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A6607B-A61E-F94B-7A3D-BF67F6AAC6ED}"/>
              </a:ext>
            </a:extLst>
          </p:cNvPr>
          <p:cNvSpPr txBox="1"/>
          <p:nvPr/>
        </p:nvSpPr>
        <p:spPr>
          <a:xfrm>
            <a:off x="899823" y="1939709"/>
            <a:ext cx="102713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El nombre de las fotografías debe ser corto, describiendo lo que se observa en la imagen, en minúscula, sin tildes, reemplazando los espacios por un guion. Ejem: 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s-MX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captura_persona_por_orden_judicial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E9BE4A-A467-0F01-6467-257932090DCC}"/>
              </a:ext>
            </a:extLst>
          </p:cNvPr>
          <p:cNvSpPr txBox="1"/>
          <p:nvPr/>
        </p:nvSpPr>
        <p:spPr>
          <a:xfrm>
            <a:off x="899823" y="3244334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CO" sz="1800" b="1" dirty="0">
                <a:solidFill>
                  <a:srgbClr val="0039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Documentos</a:t>
            </a:r>
            <a:endParaRPr lang="es-CO" sz="2000" dirty="0">
              <a:solidFill>
                <a:srgbClr val="0039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6BD30B-C4F5-CE55-B3E9-20F00AF75320}"/>
              </a:ext>
            </a:extLst>
          </p:cNvPr>
          <p:cNvSpPr txBox="1"/>
          <p:nvPr/>
        </p:nvSpPr>
        <p:spPr>
          <a:xfrm>
            <a:off x="899823" y="3683252"/>
            <a:ext cx="102713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El nombre de los documentos anexos debe ser corto, describiendo su contenido, en minúscula, sin tildes, reemplazando los espacios por un guion. Ejem: 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(boletin_de_prensa_caso_captura_barrio_galan.pdf)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B7DD9B3-3E0A-181C-0D47-5D00FE630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43" y="4859978"/>
            <a:ext cx="4315427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2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00AF39-EC30-40B6-F48A-92B99D76D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243ED5C-5406-9D46-06D2-F5CB009C9B03}"/>
              </a:ext>
            </a:extLst>
          </p:cNvPr>
          <p:cNvSpPr txBox="1"/>
          <p:nvPr/>
        </p:nvSpPr>
        <p:spPr>
          <a:xfrm>
            <a:off x="2237013" y="636165"/>
            <a:ext cx="8263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r"/>
                <a:tab pos="2700338" algn="ctr"/>
                <a:tab pos="5400675" algn="r"/>
              </a:tabLst>
            </a:pPr>
            <a:r>
              <a:rPr lang="es-MX" altLang="es-CO" sz="2400" b="1" dirty="0">
                <a:solidFill>
                  <a:srgbClr val="0039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Actualización contenidos</a:t>
            </a:r>
            <a:endParaRPr kumimoji="0" lang="es-MX" altLang="es-CO" sz="2400" b="1" i="0" u="none" strike="noStrike" cap="none" normalizeH="0" baseline="0" dirty="0">
              <a:ln>
                <a:noFill/>
              </a:ln>
              <a:solidFill>
                <a:srgbClr val="00396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3B83DF3-3B94-9177-8829-7AEF939D6E06}"/>
              </a:ext>
            </a:extLst>
          </p:cNvPr>
          <p:cNvSpPr txBox="1"/>
          <p:nvPr/>
        </p:nvSpPr>
        <p:spPr>
          <a:xfrm>
            <a:off x="1520407" y="1500791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s-CO" sz="18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Unidades</a:t>
            </a: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F0EF4F-DD6D-C6C1-5A9E-EFC1E9A93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70" y="2261124"/>
            <a:ext cx="5233670" cy="36499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BDC015D-5D47-12FC-14C1-CCE0EE19E813}"/>
              </a:ext>
            </a:extLst>
          </p:cNvPr>
          <p:cNvSpPr txBox="1"/>
          <p:nvPr/>
        </p:nvSpPr>
        <p:spPr>
          <a:xfrm>
            <a:off x="6368857" y="1685457"/>
            <a:ext cx="523367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CO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se debe modificar </a:t>
            </a:r>
            <a:r>
              <a:rPr lang="es-CO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los ítems de “Título”, “Ciudad” y “Sigla”, si hay un cambio de nombre de unidad o eliminación de alguna de estas, se deberá solicitar mediante caso </a:t>
            </a:r>
            <a:r>
              <a:rPr lang="es-CO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SIGMA</a:t>
            </a:r>
            <a:r>
              <a:rPr lang="es-CO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la Oficina de Comunicaciones Estratégicas.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es-CO" dirty="0">
              <a:solidFill>
                <a:srgbClr val="1F1F1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s-CO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Los ítems que por </a:t>
            </a:r>
            <a:r>
              <a:rPr lang="es-CO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obligación</a:t>
            </a:r>
            <a:r>
              <a:rPr lang="es-CO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todas las unidades deben diligenciar y actualizar son: el cargue de la imagen del organigrama, dirección, horario, teléfonos y correo electrónico.</a:t>
            </a:r>
          </a:p>
          <a:p>
            <a:pPr algn="just"/>
            <a:endParaRPr lang="es-C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s-CO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Según el tipo de unidad y sus características, se deben diligenciar y actualizar los ítems de misión, las redes sociales institucionales aprobadas y el himno. </a:t>
            </a: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1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4AD535-2206-A5F5-48A3-4026277F4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BC25A04-877B-F62D-2C03-95580CB87058}"/>
              </a:ext>
            </a:extLst>
          </p:cNvPr>
          <p:cNvSpPr txBox="1"/>
          <p:nvPr/>
        </p:nvSpPr>
        <p:spPr>
          <a:xfrm>
            <a:off x="1690059" y="1211973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" sz="18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Directores y comandantes</a:t>
            </a: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2949FCB-A4B4-E186-44F3-90F135A95120}"/>
              </a:ext>
            </a:extLst>
          </p:cNvPr>
          <p:cNvSpPr txBox="1"/>
          <p:nvPr/>
        </p:nvSpPr>
        <p:spPr>
          <a:xfrm>
            <a:off x="2271519" y="588727"/>
            <a:ext cx="8263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r"/>
                <a:tab pos="2700338" algn="ctr"/>
                <a:tab pos="5400675" algn="r"/>
              </a:tabLst>
            </a:pPr>
            <a:r>
              <a:rPr lang="es-MX" altLang="es-CO" sz="2400" b="1" dirty="0">
                <a:solidFill>
                  <a:srgbClr val="0039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Actualización contenidos</a:t>
            </a:r>
            <a:endParaRPr kumimoji="0" lang="es-MX" altLang="es-CO" sz="2400" b="1" i="0" u="none" strike="noStrike" cap="none" normalizeH="0" baseline="0" dirty="0">
              <a:ln>
                <a:noFill/>
              </a:ln>
              <a:solidFill>
                <a:srgbClr val="00396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0D90A8B-3185-7889-A606-02793CFFF02A}"/>
              </a:ext>
            </a:extLst>
          </p:cNvPr>
          <p:cNvGrpSpPr/>
          <p:nvPr/>
        </p:nvGrpSpPr>
        <p:grpSpPr>
          <a:xfrm>
            <a:off x="835385" y="1602084"/>
            <a:ext cx="4935688" cy="1908868"/>
            <a:chOff x="0" y="0"/>
            <a:chExt cx="5466080" cy="206375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B82C2EA-DB7F-890F-4C06-32C070026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466080" cy="2063750"/>
            </a:xfrm>
            <a:prstGeom prst="rect">
              <a:avLst/>
            </a:prstGeom>
          </p:spPr>
        </p:pic>
        <p:cxnSp>
          <p:nvCxnSpPr>
            <p:cNvPr id="6" name="Conector recto de flecha 5">
              <a:extLst>
                <a:ext uri="{FF2B5EF4-FFF2-40B4-BE49-F238E27FC236}">
                  <a16:creationId xmlns:a16="http://schemas.microsoft.com/office/drawing/2014/main" id="{85DB90CA-09C5-0218-135E-86704FDE6C56}"/>
                </a:ext>
              </a:extLst>
            </p:cNvPr>
            <p:cNvCxnSpPr/>
            <p:nvPr/>
          </p:nvCxnSpPr>
          <p:spPr>
            <a:xfrm flipH="1" flipV="1">
              <a:off x="4958118" y="1720755"/>
              <a:ext cx="477671" cy="682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2AB0D2D9-3783-10F3-88CC-972B7AE88664}"/>
              </a:ext>
            </a:extLst>
          </p:cNvPr>
          <p:cNvSpPr txBox="1"/>
          <p:nvPr/>
        </p:nvSpPr>
        <p:spPr>
          <a:xfrm>
            <a:off x="6096000" y="1716370"/>
            <a:ext cx="56876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CO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el buscador seleccione “Directores y Comandantes” en el ítem </a:t>
            </a:r>
            <a:r>
              <a:rPr lang="es-CO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“Tipo de contenido”,</a:t>
            </a:r>
            <a:r>
              <a:rPr lang="es-CO" sz="1800" b="1" dirty="0">
                <a:solidFill>
                  <a:srgbClr val="61A60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CO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luego escriba el nombre del jefe, director o comandante que se encontraba antes en la unidad en el ítem </a:t>
            </a:r>
            <a:r>
              <a:rPr lang="es-CO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“Título” </a:t>
            </a:r>
            <a:r>
              <a:rPr lang="es-CO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 de clic en editar. </a:t>
            </a: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3E979E1-1B3B-2280-C7A3-526765051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289" y="3658678"/>
            <a:ext cx="4519879" cy="288777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80B0276-80DF-6D3F-E66B-DE7C1954F154}"/>
              </a:ext>
            </a:extLst>
          </p:cNvPr>
          <p:cNvSpPr txBox="1"/>
          <p:nvPr/>
        </p:nvSpPr>
        <p:spPr>
          <a:xfrm>
            <a:off x="6096000" y="3724611"/>
            <a:ext cx="57861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CO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Aparecerá una página con varias casillas para actualizar por los GUCOE o el responsable de comunicaciones estratégicas de las unidades, </a:t>
            </a:r>
            <a:r>
              <a:rPr lang="es-CO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sin modificar</a:t>
            </a:r>
            <a:r>
              <a:rPr lang="es-CO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los ítems de “Unidad”, si hay un cambio de unidad o eliminación de alguna de estas, se deberá solicitar mediante caso </a:t>
            </a:r>
            <a:r>
              <a:rPr lang="es-CO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SIGMA</a:t>
            </a:r>
            <a:r>
              <a:rPr lang="es-CO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la Oficina de Comunicaciones Estratégicas.</a:t>
            </a: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96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2D21D6-3CDF-FA16-1C48-2DFBCDEAE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FBC22F7-B0CC-4DB0-D53B-E9C2028767D1}"/>
              </a:ext>
            </a:extLst>
          </p:cNvPr>
          <p:cNvSpPr txBox="1"/>
          <p:nvPr/>
        </p:nvSpPr>
        <p:spPr>
          <a:xfrm>
            <a:off x="2271519" y="588727"/>
            <a:ext cx="8263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r"/>
                <a:tab pos="2700338" algn="ctr"/>
                <a:tab pos="5400675" algn="r"/>
              </a:tabLst>
            </a:pPr>
            <a:r>
              <a:rPr lang="es-MX" altLang="es-CO" sz="2400" b="1" dirty="0">
                <a:solidFill>
                  <a:srgbClr val="0039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Actualización contenidos</a:t>
            </a:r>
            <a:endParaRPr kumimoji="0" lang="es-MX" altLang="es-CO" sz="2400" b="1" i="0" u="none" strike="noStrike" cap="none" normalizeH="0" baseline="0" dirty="0">
              <a:ln>
                <a:noFill/>
              </a:ln>
              <a:solidFill>
                <a:srgbClr val="00396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1087601-A909-DDB4-78C3-B1216891B8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033"/>
          <a:stretch/>
        </p:blipFill>
        <p:spPr bwMode="auto">
          <a:xfrm>
            <a:off x="489359" y="1760926"/>
            <a:ext cx="5663948" cy="16680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C6209BB-FE37-AB07-054E-562C962D0672}"/>
              </a:ext>
            </a:extLst>
          </p:cNvPr>
          <p:cNvSpPr txBox="1"/>
          <p:nvPr/>
        </p:nvSpPr>
        <p:spPr>
          <a:xfrm>
            <a:off x="1660223" y="1285412"/>
            <a:ext cx="2397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" sz="18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3. Banner Unidad</a:t>
            </a: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9CB4E7-B4F0-F683-C640-B8B7B3C08742}"/>
              </a:ext>
            </a:extLst>
          </p:cNvPr>
          <p:cNvSpPr txBox="1"/>
          <p:nvPr/>
        </p:nvSpPr>
        <p:spPr>
          <a:xfrm>
            <a:off x="6195922" y="1673220"/>
            <a:ext cx="5699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Una vez ingrese a la sede electrónica con su usuario y contraseña institucional, realice la selección de los ítems </a:t>
            </a:r>
            <a:r>
              <a:rPr lang="es-ES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Contenido – Añadir contenido – Banner unidad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CO" sz="20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8E74A2-9A6C-31DC-8B5A-DB6EB2DD68A4}"/>
              </a:ext>
            </a:extLst>
          </p:cNvPr>
          <p:cNvSpPr txBox="1"/>
          <p:nvPr/>
        </p:nvSpPr>
        <p:spPr>
          <a:xfrm>
            <a:off x="6195922" y="3455245"/>
            <a:ext cx="569990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CO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Diligencie los campos requeridos, resaltando que el ítem </a:t>
            </a:r>
            <a:r>
              <a:rPr lang="es-CO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“Texto” </a:t>
            </a:r>
            <a:r>
              <a:rPr lang="es-CO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 para mostrar los datos que acompañaran el banner, por lo cual, no debe ser muy extenso para que se visualice correctamente. </a:t>
            </a:r>
            <a:endParaRPr lang="es-CO" dirty="0">
              <a:solidFill>
                <a:srgbClr val="1F1F1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es-CO" sz="1800" dirty="0">
              <a:solidFill>
                <a:srgbClr val="1F1F1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s-CO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imagen debe tener un tamaño de </a:t>
            </a:r>
            <a:r>
              <a:rPr lang="es-CO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620x350</a:t>
            </a:r>
            <a:r>
              <a:rPr lang="es-CO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 no debe superar los </a:t>
            </a:r>
            <a:r>
              <a:rPr lang="es-CO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800 KB.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endParaRPr lang="es-CO" sz="1800" dirty="0">
              <a:solidFill>
                <a:srgbClr val="1F1F1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s-CO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Después de diligenciar todos los campos de clic en guardar.</a:t>
            </a: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B119928-44C1-C653-3761-1B65CFCAEDBE}"/>
              </a:ext>
            </a:extLst>
          </p:cNvPr>
          <p:cNvGrpSpPr/>
          <p:nvPr/>
        </p:nvGrpSpPr>
        <p:grpSpPr>
          <a:xfrm>
            <a:off x="489359" y="3666593"/>
            <a:ext cx="5506720" cy="2611120"/>
            <a:chOff x="0" y="0"/>
            <a:chExt cx="5506720" cy="261112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4FB8A820-D962-FA42-766D-24FA9795C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506720" cy="2611120"/>
            </a:xfrm>
            <a:prstGeom prst="rect">
              <a:avLst/>
            </a:prstGeom>
          </p:spPr>
        </p:pic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E958DB72-CE42-1714-01CA-A6BA582CF803}"/>
                </a:ext>
              </a:extLst>
            </p:cNvPr>
            <p:cNvCxnSpPr/>
            <p:nvPr/>
          </p:nvCxnSpPr>
          <p:spPr>
            <a:xfrm flipH="1">
              <a:off x="1170864" y="669878"/>
              <a:ext cx="4299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096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79310-809F-FEAB-35BB-C8B392DC1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6123109-F0E7-6E2E-C733-53DDDA91D97E}"/>
              </a:ext>
            </a:extLst>
          </p:cNvPr>
          <p:cNvSpPr txBox="1"/>
          <p:nvPr/>
        </p:nvSpPr>
        <p:spPr>
          <a:xfrm>
            <a:off x="2271519" y="588727"/>
            <a:ext cx="8263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r"/>
                <a:tab pos="2700338" algn="ctr"/>
                <a:tab pos="5400675" algn="r"/>
              </a:tabLst>
            </a:pPr>
            <a:r>
              <a:rPr lang="es-MX" altLang="es-CO" sz="2400" b="1" dirty="0">
                <a:solidFill>
                  <a:srgbClr val="0039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Actualización contenidos</a:t>
            </a:r>
            <a:endParaRPr kumimoji="0" lang="es-MX" altLang="es-CO" sz="2400" b="1" i="0" u="none" strike="noStrike" cap="none" normalizeH="0" baseline="0" dirty="0">
              <a:ln>
                <a:noFill/>
              </a:ln>
              <a:solidFill>
                <a:srgbClr val="00396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C179514-EC5B-1DA2-C5CD-78D15B90B51E}"/>
              </a:ext>
            </a:extLst>
          </p:cNvPr>
          <p:cNvSpPr txBox="1"/>
          <p:nvPr/>
        </p:nvSpPr>
        <p:spPr>
          <a:xfrm>
            <a:off x="1791239" y="1130100"/>
            <a:ext cx="1771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CO" sz="18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4. Noticias</a:t>
            </a: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17D2E3-7A40-479A-410F-8E3DAA337E01}"/>
              </a:ext>
            </a:extLst>
          </p:cNvPr>
          <p:cNvSpPr txBox="1"/>
          <p:nvPr/>
        </p:nvSpPr>
        <p:spPr>
          <a:xfrm>
            <a:off x="5727939" y="1367661"/>
            <a:ext cx="60945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Una vez ingrese a la sede electrónica con su usuario y contraseña institucional, realice la selección de los ítems </a:t>
            </a:r>
            <a:r>
              <a:rPr lang="es-ES" sz="18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Contenido – Añadir contenido – Noticia</a:t>
            </a:r>
            <a:r>
              <a:rPr lang="es-ES" b="1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8798BC-CD65-081A-71ED-168A19178FB0}"/>
              </a:ext>
            </a:extLst>
          </p:cNvPr>
          <p:cNvSpPr txBox="1"/>
          <p:nvPr/>
        </p:nvSpPr>
        <p:spPr>
          <a:xfrm>
            <a:off x="5952225" y="2413337"/>
            <a:ext cx="587027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es-CO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Título:</a:t>
            </a:r>
            <a:r>
              <a:rPr lang="es-CO" b="1" dirty="0">
                <a:solidFill>
                  <a:srgbClr val="61A60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usar mayúscula sostenida ni siglas, y evite textos extensos, utilizando títulos llamativos que inviten a leer la noticia, sin rayar en el amarillismo.</a:t>
            </a:r>
            <a:endParaRPr lang="es-CO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371600" algn="just">
              <a:buNone/>
            </a:pPr>
            <a:r>
              <a:rPr lang="es-CO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CO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Sección: </a:t>
            </a:r>
            <a:r>
              <a:rPr lang="es-ES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Según el contexto de la noticia seleccione a que sección pertenece</a:t>
            </a:r>
            <a:r>
              <a:rPr lang="es-ES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CO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3182C-F29C-5A48-7AC4-87C35212605E}"/>
              </a:ext>
            </a:extLst>
          </p:cNvPr>
          <p:cNvSpPr txBox="1"/>
          <p:nvPr/>
        </p:nvSpPr>
        <p:spPr>
          <a:xfrm>
            <a:off x="398252" y="4439670"/>
            <a:ext cx="1142424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Entidades:</a:t>
            </a:r>
            <a:r>
              <a:rPr lang="es-ES" b="1" dirty="0">
                <a:solidFill>
                  <a:srgbClr val="61A60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Solo se debe usar si el vocero es ministro o presidente.</a:t>
            </a:r>
            <a:endParaRPr lang="es-CO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>
              <a:buNone/>
            </a:pPr>
            <a:r>
              <a:rPr lang="es-ES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CO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Ciudad: </a:t>
            </a:r>
            <a:r>
              <a:rPr lang="es-ES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el punto geográfico donde se desarrolló la noticia.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endParaRPr lang="es-ES" dirty="0">
              <a:solidFill>
                <a:srgbClr val="1F1F1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"/>
            </a:pPr>
            <a:r>
              <a:rPr lang="es-ES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Entradilla: </a:t>
            </a:r>
            <a:r>
              <a:rPr lang="es-E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usar mayúscula sostenida ni siglas, este campo busca presentar un resumen de lo más importante de la noticia.</a:t>
            </a:r>
            <a:endParaRPr lang="es-C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endParaRPr lang="es-CO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94A99F5-DC48-1E9B-3B46-72C33C0134F8}"/>
              </a:ext>
            </a:extLst>
          </p:cNvPr>
          <p:cNvGrpSpPr/>
          <p:nvPr/>
        </p:nvGrpSpPr>
        <p:grpSpPr>
          <a:xfrm>
            <a:off x="504513" y="1621778"/>
            <a:ext cx="5186045" cy="2448560"/>
            <a:chOff x="0" y="0"/>
            <a:chExt cx="5186045" cy="244856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7B350EE-8483-C1FA-0928-CA384E8E8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186045" cy="2448560"/>
            </a:xfrm>
            <a:prstGeom prst="rect">
              <a:avLst/>
            </a:prstGeom>
          </p:spPr>
        </p:pic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BEB27D66-1CDE-218D-F7EF-C5AE8F7CD615}"/>
                </a:ext>
              </a:extLst>
            </p:cNvPr>
            <p:cNvCxnSpPr/>
            <p:nvPr/>
          </p:nvCxnSpPr>
          <p:spPr>
            <a:xfrm>
              <a:off x="259308" y="451514"/>
              <a:ext cx="37531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0677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B169A1-51E1-4D90-6A08-723E46DD9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6D439E1-83CF-FEA3-516A-DB9C42248BF0}"/>
              </a:ext>
            </a:extLst>
          </p:cNvPr>
          <p:cNvSpPr txBox="1"/>
          <p:nvPr/>
        </p:nvSpPr>
        <p:spPr>
          <a:xfrm>
            <a:off x="2271519" y="588727"/>
            <a:ext cx="8263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r"/>
                <a:tab pos="2700338" algn="ctr"/>
                <a:tab pos="5400675" algn="r"/>
              </a:tabLst>
            </a:pPr>
            <a:r>
              <a:rPr lang="es-MX" altLang="es-CO" sz="2400" b="1" dirty="0">
                <a:solidFill>
                  <a:srgbClr val="0039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Actualización contenidos</a:t>
            </a:r>
            <a:endParaRPr kumimoji="0" lang="es-MX" altLang="es-CO" sz="2400" b="1" i="0" u="none" strike="noStrike" cap="none" normalizeH="0" baseline="0" dirty="0">
              <a:ln>
                <a:noFill/>
              </a:ln>
              <a:solidFill>
                <a:srgbClr val="00396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CF32266-6A5B-3418-D6D9-0A0E7E546B83}"/>
              </a:ext>
            </a:extLst>
          </p:cNvPr>
          <p:cNvSpPr txBox="1"/>
          <p:nvPr/>
        </p:nvSpPr>
        <p:spPr>
          <a:xfrm>
            <a:off x="1610264" y="1379689"/>
            <a:ext cx="1371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CO" sz="18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4. Noticias</a:t>
            </a: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2F25008-1392-6DE5-0D2F-7225227FD4BA}"/>
              </a:ext>
            </a:extLst>
          </p:cNvPr>
          <p:cNvSpPr txBox="1"/>
          <p:nvPr/>
        </p:nvSpPr>
        <p:spPr>
          <a:xfrm>
            <a:off x="4188540" y="1256109"/>
            <a:ext cx="760005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es-ES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Imagen noticia: </a:t>
            </a:r>
            <a:r>
              <a:rPr lang="es-E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utilice formatos png, gif, </a:t>
            </a:r>
            <a:r>
              <a:rPr lang="es-ES" sz="18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jpg</a:t>
            </a:r>
            <a:r>
              <a:rPr lang="es-E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es-ES" sz="18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jpeg</a:t>
            </a:r>
            <a:r>
              <a:rPr lang="es-E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las dimensiones son de </a:t>
            </a:r>
            <a:r>
              <a:rPr lang="es-ES" sz="18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660x400</a:t>
            </a:r>
            <a:r>
              <a:rPr lang="es-E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píxeles y el límite de peso es de 400 KB, evite cargar imágenes editadas, pero tener presente que se debe </a:t>
            </a:r>
            <a:r>
              <a:rPr lang="es-CO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difuminar el rostro de las personas capturados, placas de vehículos, datos personales y marcas de productos, empresas, entre otros. </a:t>
            </a:r>
          </a:p>
          <a:p>
            <a:pPr marL="342900" indent="-342900" algn="just">
              <a:buFont typeface="Wingdings" panose="05000000000000000000" pitchFamily="2" charset="2"/>
              <a:buChar char=""/>
            </a:pPr>
            <a:endParaRPr lang="es-ES" dirty="0">
              <a:solidFill>
                <a:srgbClr val="1F1F1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1950" algn="just"/>
            <a:r>
              <a:rPr lang="es-ES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este ítem puede cargar de 1 a 4 imágenes según el criterio de cada unidad de forma individual sin hacer collage; en cada una de estas, debe diligenciar los campos de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“Texto Alternativo”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Breve descripción de la imagen utilizada por los lectores de pantalla y se muestra cuando la imagen no es cargada. Esto es importante para la accesibilidad)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“Título”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título se usa como etiqueta emergente de ayuda cuando el usuario pasa el cursor por encima de la imagen).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EDA347-6A69-E9AF-7414-222F78C04DE4}"/>
              </a:ext>
            </a:extLst>
          </p:cNvPr>
          <p:cNvSpPr txBox="1"/>
          <p:nvPr/>
        </p:nvSpPr>
        <p:spPr>
          <a:xfrm>
            <a:off x="410475" y="5155145"/>
            <a:ext cx="113781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lvl="0" algn="just"/>
            <a:r>
              <a:rPr lang="es-E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Recuerde que, si en las fotos hay </a:t>
            </a:r>
            <a:r>
              <a:rPr lang="es-ES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niños, niñas o adolescentes</a:t>
            </a:r>
            <a:r>
              <a:rPr lang="es-ES" sz="18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s-E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estos deben estar acompañados de funcionarios de infancia y de alguna autoridad que garantice sus derechos como el Bienestar Familiar.</a:t>
            </a: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545C02-C045-D7BB-413D-D14E889654B2}"/>
              </a:ext>
            </a:extLst>
          </p:cNvPr>
          <p:cNvSpPr txBox="1"/>
          <p:nvPr/>
        </p:nvSpPr>
        <p:spPr>
          <a:xfrm>
            <a:off x="410476" y="5908404"/>
            <a:ext cx="113781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es-ES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Contenido: </a:t>
            </a:r>
            <a:r>
              <a:rPr lang="es-E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este campo va el texto de la noticia, el cual debe ser redactado con lenguaje claro, evitando tecnicismos, sin siglas, códigos o abreviaturas, hay que tener presente que los lectores son de diferentes edades, culturas y territorios.</a:t>
            </a: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C65A17E-1D70-FD03-D659-C08DF0ECA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27"/>
          <a:stretch>
            <a:fillRect/>
          </a:stretch>
        </p:blipFill>
        <p:spPr>
          <a:xfrm>
            <a:off x="0" y="1822358"/>
            <a:ext cx="4052402" cy="306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55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1A9C27-CFCF-A10F-D24F-5C85AC884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1C44D64-904E-4422-3AC5-DDACB7B7EAEB}"/>
              </a:ext>
            </a:extLst>
          </p:cNvPr>
          <p:cNvSpPr txBox="1"/>
          <p:nvPr/>
        </p:nvSpPr>
        <p:spPr>
          <a:xfrm>
            <a:off x="2271519" y="588727"/>
            <a:ext cx="8263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r"/>
                <a:tab pos="2700338" algn="ctr"/>
                <a:tab pos="5400675" algn="r"/>
              </a:tabLst>
            </a:pPr>
            <a:r>
              <a:rPr lang="es-MX" altLang="es-CO" sz="2400" b="1" dirty="0">
                <a:solidFill>
                  <a:srgbClr val="0039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Actualización contenidos</a:t>
            </a:r>
            <a:endParaRPr kumimoji="0" lang="es-MX" altLang="es-CO" sz="2400" b="1" i="0" u="none" strike="noStrike" cap="none" normalizeH="0" baseline="0" dirty="0">
              <a:ln>
                <a:noFill/>
              </a:ln>
              <a:solidFill>
                <a:srgbClr val="00396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2F2A3A-0609-FA34-E017-CE8514E6EC95}"/>
              </a:ext>
            </a:extLst>
          </p:cNvPr>
          <p:cNvSpPr txBox="1"/>
          <p:nvPr/>
        </p:nvSpPr>
        <p:spPr>
          <a:xfrm>
            <a:off x="1695989" y="1202622"/>
            <a:ext cx="1532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CO" sz="1800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4. Noticias</a:t>
            </a: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F50092-F650-A3FD-F50F-44553E533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19" y="1604390"/>
            <a:ext cx="3776000" cy="203877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573FBF6-26C0-400A-748B-3EDBE9EF8202}"/>
              </a:ext>
            </a:extLst>
          </p:cNvPr>
          <p:cNvSpPr txBox="1"/>
          <p:nvPr/>
        </p:nvSpPr>
        <p:spPr>
          <a:xfrm>
            <a:off x="4347881" y="1469617"/>
            <a:ext cx="7460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es-CO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Audio actividad: </a:t>
            </a:r>
            <a:r>
              <a:rPr lang="es-CO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este campo permite describir la noticia mediante un audio, en formato </a:t>
            </a:r>
            <a:r>
              <a:rPr lang="es-ES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mp3, </a:t>
            </a:r>
            <a:r>
              <a:rPr lang="es-ES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ogg</a:t>
            </a:r>
            <a:r>
              <a:rPr lang="es-ES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es-ES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mpeg</a:t>
            </a:r>
            <a:r>
              <a:rPr lang="es-ES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 el límite de peso es de 20 MB.</a:t>
            </a:r>
            <a:endParaRPr lang="es-CO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>
              <a:buNone/>
            </a:pPr>
            <a:r>
              <a:rPr lang="es-ES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CO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es-CO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Video Noticia: </a:t>
            </a:r>
            <a:r>
              <a:rPr lang="es-CO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 opción permite insertar el link de un video de la noticia o complemento de ella, el cual debe ser aprobado por el Grupo de Medios Audiovisuales y cargado a un canal institucional en la plataforma YouTube.</a:t>
            </a:r>
            <a:endParaRPr lang="es-CO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388FA-78FE-B17B-793D-515793F4B4C6}"/>
              </a:ext>
            </a:extLst>
          </p:cNvPr>
          <p:cNvSpPr txBox="1"/>
          <p:nvPr/>
        </p:nvSpPr>
        <p:spPr>
          <a:xfrm>
            <a:off x="593634" y="3930171"/>
            <a:ext cx="1121484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es-CO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Evidencia: </a:t>
            </a:r>
            <a:r>
              <a:rPr lang="es-ES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este campo puede ir el Boletín, comunicado oficial o correo de donde llega la nota y demás información que sustente la noticia</a:t>
            </a:r>
            <a:r>
              <a:rPr lang="es-ES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 formato </a:t>
            </a:r>
            <a:r>
              <a:rPr lang="es-ES" dirty="0" err="1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pdf</a:t>
            </a:r>
            <a:r>
              <a:rPr lang="es-ES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CO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8775" lvl="0" algn="just"/>
            <a:r>
              <a:rPr lang="es-ES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Recuerde que, si en las fotos hay 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niños, niñas o adolescentes</a:t>
            </a:r>
            <a:r>
              <a:rPr lang="es-ES" b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s-ES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debe anexar el formato de uso de la imagen e identidad, junto con los demás documentos en un documento comprimido.</a:t>
            </a:r>
          </a:p>
          <a:p>
            <a:pPr marL="358775" lvl="0" algn="just"/>
            <a:endParaRPr lang="es-ES" dirty="0">
              <a:solidFill>
                <a:srgbClr val="1F1F1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8775" lvl="0" algn="just"/>
            <a:r>
              <a:rPr lang="es-ES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NO, </a:t>
            </a:r>
            <a:r>
              <a:rPr lang="es-ES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cargue las mismas fotos, el boletín en Word y en </a:t>
            </a:r>
            <a:r>
              <a:rPr lang="es-ES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pdf</a:t>
            </a:r>
            <a:r>
              <a:rPr lang="es-ES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 un archivo comprimido. Solo cargue un documento soporte a no ser que deban cargar formatos de uso de imagen.</a:t>
            </a:r>
            <a:endParaRPr lang="es-CO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371600" algn="just">
              <a:buNone/>
            </a:pPr>
            <a:r>
              <a:rPr lang="es-ES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CO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Noticia destacada radio y destacada del home: </a:t>
            </a:r>
            <a:r>
              <a:rPr lang="es-ES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solo debe ser habilitado por los funcionarios del Grupo de Emisoras de la Oficina de Comunicaciones Estratégicas.</a:t>
            </a:r>
            <a:endParaRPr lang="es-CO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896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A7D025-F6F5-3BD4-A20B-EE7353942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9A352B-D21D-A74C-BEC3-13897888DA7D}"/>
              </a:ext>
            </a:extLst>
          </p:cNvPr>
          <p:cNvSpPr txBox="1"/>
          <p:nvPr/>
        </p:nvSpPr>
        <p:spPr>
          <a:xfrm>
            <a:off x="2298413" y="588727"/>
            <a:ext cx="8263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r"/>
                <a:tab pos="2700338" algn="ctr"/>
                <a:tab pos="5400675" algn="r"/>
              </a:tabLst>
            </a:pPr>
            <a:r>
              <a:rPr lang="es-MX" altLang="es-CO" sz="2400" b="1" dirty="0">
                <a:solidFill>
                  <a:srgbClr val="0039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Actualización contenidos</a:t>
            </a:r>
            <a:endParaRPr kumimoji="0" lang="es-MX" altLang="es-CO" sz="2400" b="1" i="0" u="none" strike="noStrike" cap="none" normalizeH="0" baseline="0" dirty="0">
              <a:ln>
                <a:noFill/>
              </a:ln>
              <a:solidFill>
                <a:srgbClr val="00396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4848652-67C2-DB08-9949-BB35F67C0C70}"/>
              </a:ext>
            </a:extLst>
          </p:cNvPr>
          <p:cNvSpPr txBox="1"/>
          <p:nvPr/>
        </p:nvSpPr>
        <p:spPr>
          <a:xfrm>
            <a:off x="1416423" y="14334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CO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5. Notificación personal por aviso</a:t>
            </a: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44DEA6-30D5-06FA-8DED-29D18BA09CB7}"/>
              </a:ext>
            </a:extLst>
          </p:cNvPr>
          <p:cNvSpPr txBox="1"/>
          <p:nvPr/>
        </p:nvSpPr>
        <p:spPr>
          <a:xfrm>
            <a:off x="2967318" y="2185866"/>
            <a:ext cx="874058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buNone/>
            </a:pPr>
            <a:r>
              <a:rPr lang="es-CO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Contenido utilizado para dar cumplimiento a lo establecido en el </a:t>
            </a:r>
            <a:r>
              <a:rPr lang="es-CO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artículo 69 </a:t>
            </a:r>
            <a:r>
              <a:rPr lang="es-CO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la </a:t>
            </a:r>
            <a:r>
              <a:rPr lang="es-CO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Ley 1437 de 2011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CO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“Código de Procedimiento Administrativo y de lo Contencioso Administrativo”, así mismo, para realizar las notificaciones de los procesos judiciales y de las peticiones, quejas, reclamos, reconocimientos del servicio policial o sugerencias, cuando estas sean anónimas.</a:t>
            </a:r>
            <a:endParaRPr lang="es-CO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buNone/>
            </a:pPr>
            <a:r>
              <a:rPr lang="es-CO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O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r>
              <a:rPr lang="es-CO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Este contenido será utilizado por los </a:t>
            </a:r>
            <a:r>
              <a:rPr lang="es-CO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dueños de la necesidad</a:t>
            </a:r>
            <a:r>
              <a:rPr lang="es-CO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quienes realizarán la publicación en la sede electrónica y serán los responsables de la información que se da a conocer al público, puesto que son los idóneos para verificar que el contenido cumple con los parámetros establecidos en la ley. </a:t>
            </a:r>
          </a:p>
          <a:p>
            <a:pPr marL="457200" algn="just"/>
            <a:endParaRPr lang="es-CO" dirty="0">
              <a:solidFill>
                <a:srgbClr val="1F1F1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algn="just"/>
            <a:r>
              <a:rPr lang="es-CO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Entendiéndose por dueños de la necesidad, los funcionarios que </a:t>
            </a:r>
            <a:r>
              <a:rPr lang="es-CO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tienen a cargo los procesos</a:t>
            </a:r>
            <a:r>
              <a:rPr lang="es-CO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como asesores jurídicos, atención al ciudadano y responsables de talento humano en las unidades o quien haga sus veces.</a:t>
            </a:r>
            <a:endParaRPr lang="es-CO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Gestor Normativo - EVA - Función Pública">
            <a:extLst>
              <a:ext uri="{FF2B5EF4-FFF2-40B4-BE49-F238E27FC236}">
                <a16:creationId xmlns:a16="http://schemas.microsoft.com/office/drawing/2014/main" id="{726D37C2-0A74-95D6-8F6D-80D03C9A7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2" y="2781668"/>
            <a:ext cx="2544065" cy="254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1232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1305</Words>
  <Application>Microsoft Office PowerPoint</Application>
  <PresentationFormat>Panorámica</PresentationFormat>
  <Paragraphs>74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Symbol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MARTHA WALTEROS</dc:creator>
  <cp:lastModifiedBy>WILSON RICARDO GOMEZ VARELA</cp:lastModifiedBy>
  <cp:revision>6</cp:revision>
  <dcterms:created xsi:type="dcterms:W3CDTF">2025-11-19T16:14:16Z</dcterms:created>
  <dcterms:modified xsi:type="dcterms:W3CDTF">2025-12-05T16:40:47Z</dcterms:modified>
</cp:coreProperties>
</file>